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Quicksand" panose="020B0604020202020204" charset="0"/>
      <p:regular r:id="rId43"/>
    </p:embeddedFont>
    <p:embeddedFont>
      <p:font typeface="Quicksand Bold" panose="020B0604020202020204" charset="0"/>
      <p:regular r:id="rId44"/>
    </p:embeddedFont>
    <p:embeddedFont>
      <p:font typeface="Rasputin" panose="020B0604020202020204" charset="0"/>
      <p:regular r:id="rId45"/>
    </p:embeddedFont>
    <p:embeddedFont>
      <p:font typeface="Rasputin Bold" panose="020B0604020202020204" charset="0"/>
      <p:regular r:id="rId46"/>
    </p:embeddedFont>
    <p:embeddedFont>
      <p:font typeface="Rasputin Light" panose="020B0604020202020204" charset="0"/>
      <p:regular r:id="rId47"/>
    </p:embeddedFont>
    <p:embeddedFont>
      <p:font typeface="Varela Round" panose="00000500000000000000" pitchFamily="2" charset="-79"/>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1CA5D-0DA0-EC37-8E07-2CAE1B7F2333}" v="6" dt="2025-01-21T09:44:01.588"/>
    <p1510:client id="{A0E02E77-C581-BBB5-9548-9E96004AB051}" v="10" dt="2025-01-21T11:02:32.239"/>
    <p1510:client id="{BEB59995-C4CE-3015-9A3E-213224BEF1C1}" v="89" dt="2025-01-21T01:42:12.066"/>
    <p1510:client id="{D195A4E1-40CE-BE38-A22B-C8DE6CA32E94}" v="12" dt="2025-01-21T10:48:44.185"/>
    <p1510:client id="{D7D36F69-95B7-C086-146E-58D55D3D831E}" v="66" dt="2025-01-21T01:28:04.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4.sv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4.svg"/><Relationship Id="rId7" Type="http://schemas.openxmlformats.org/officeDocument/2006/relationships/image" Target="../media/image40.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6.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6.sv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6.sv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6.sv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www.kaggle.com/datasets/erentatepe/bsl-numbers-and-alphabet-hand-position-for-mediapipe" TargetMode="External"/><Relationship Id="rId3" Type="http://schemas.openxmlformats.org/officeDocument/2006/relationships/image" Target="../media/image2.svg"/><Relationship Id="rId7" Type="http://schemas.openxmlformats.org/officeDocument/2006/relationships/hyperlink" Target="https://www.kaggle.com/datasets/nicholasnisopoli/lisdatase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kaggle.com/datasets/grassknoted/asl-alphabet"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Freeform 4"/>
          <p:cNvSpPr/>
          <p:nvPr/>
        </p:nvSpPr>
        <p:spPr>
          <a:xfrm rot="4726396">
            <a:off x="-3763452" y="-1059420"/>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88089">
            <a:off x="16062525" y="2478011"/>
            <a:ext cx="6565563" cy="10406512"/>
          </a:xfrm>
          <a:custGeom>
            <a:avLst/>
            <a:gdLst/>
            <a:ahLst/>
            <a:cxnLst/>
            <a:rect l="l" t="t" r="r" b="b"/>
            <a:pathLst>
              <a:path w="6565563" h="10406512">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3294963" y="2826608"/>
            <a:ext cx="11698075" cy="5244115"/>
            <a:chOff x="0" y="0"/>
            <a:chExt cx="15597433" cy="6992153"/>
          </a:xfrm>
        </p:grpSpPr>
        <p:sp>
          <p:nvSpPr>
            <p:cNvPr id="7" name="TextBox 7"/>
            <p:cNvSpPr txBox="1"/>
            <p:nvPr/>
          </p:nvSpPr>
          <p:spPr>
            <a:xfrm>
              <a:off x="0" y="104775"/>
              <a:ext cx="15597433" cy="4574005"/>
            </a:xfrm>
            <a:prstGeom prst="rect">
              <a:avLst/>
            </a:prstGeom>
          </p:spPr>
          <p:txBody>
            <a:bodyPr lIns="0" tIns="0" rIns="0" bIns="0" rtlCol="0" anchor="t">
              <a:spAutoFit/>
            </a:bodyPr>
            <a:lstStyle/>
            <a:p>
              <a:pPr algn="ctr">
                <a:lnSpc>
                  <a:spcPts val="13186"/>
                </a:lnSpc>
              </a:pPr>
              <a:r>
                <a:rPr lang="en-US" sz="11988">
                  <a:solidFill>
                    <a:srgbClr val="FFFFFF"/>
                  </a:solidFill>
                  <a:latin typeface="Rasputin Light"/>
                  <a:ea typeface="Rasputin Light"/>
                  <a:cs typeface="Rasputin Light"/>
                  <a:sym typeface="Rasputin Light"/>
                </a:rPr>
                <a:t>Sign Language Translator</a:t>
              </a:r>
            </a:p>
          </p:txBody>
        </p:sp>
        <p:sp>
          <p:nvSpPr>
            <p:cNvPr id="8" name="TextBox 8"/>
            <p:cNvSpPr txBox="1"/>
            <p:nvPr/>
          </p:nvSpPr>
          <p:spPr>
            <a:xfrm>
              <a:off x="0" y="5162288"/>
              <a:ext cx="15597433" cy="1829910"/>
            </a:xfrm>
            <a:prstGeom prst="rect">
              <a:avLst/>
            </a:prstGeom>
          </p:spPr>
          <p:txBody>
            <a:bodyPr lIns="0" tIns="0" rIns="0" bIns="0" rtlCol="0" anchor="t">
              <a:spAutoFit/>
            </a:bodyPr>
            <a:lstStyle/>
            <a:p>
              <a:pPr algn="ctr">
                <a:lnSpc>
                  <a:spcPts val="5597"/>
                </a:lnSpc>
                <a:spcBef>
                  <a:spcPct val="0"/>
                </a:spcBef>
              </a:pPr>
              <a:r>
                <a:rPr lang="en-US" sz="3998">
                  <a:solidFill>
                    <a:srgbClr val="FFFFFF"/>
                  </a:solidFill>
                  <a:latin typeface="Rasputin"/>
                  <a:ea typeface="Rasputin"/>
                  <a:cs typeface="Rasputin"/>
                  <a:sym typeface="Rasputin"/>
                </a:rPr>
                <a:t>A comparison of different architectures for LIS, BSL and ASL alphabet classification</a:t>
              </a:r>
            </a:p>
          </p:txBody>
        </p:sp>
      </p:grpSp>
      <p:grpSp>
        <p:nvGrpSpPr>
          <p:cNvPr id="9" name="Group 9"/>
          <p:cNvGrpSpPr/>
          <p:nvPr/>
        </p:nvGrpSpPr>
        <p:grpSpPr>
          <a:xfrm>
            <a:off x="0" y="9258300"/>
            <a:ext cx="19430051" cy="585913"/>
            <a:chOff x="0" y="0"/>
            <a:chExt cx="25906735" cy="781217"/>
          </a:xfrm>
        </p:grpSpPr>
        <p:grpSp>
          <p:nvGrpSpPr>
            <p:cNvPr id="10" name="Group 10"/>
            <p:cNvGrpSpPr/>
            <p:nvPr/>
          </p:nvGrpSpPr>
          <p:grpSpPr>
            <a:xfrm>
              <a:off x="0" y="0"/>
              <a:ext cx="25906735" cy="781217"/>
              <a:chOff x="0" y="0"/>
              <a:chExt cx="4576633" cy="138008"/>
            </a:xfrm>
          </p:grpSpPr>
          <p:sp>
            <p:nvSpPr>
              <p:cNvPr id="11" name="Freeform 1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2" name="TextBox 1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a:solidFill>
                    <a:srgbClr val="000000"/>
                  </a:solidFill>
                  <a:latin typeface="Rasputin"/>
                  <a:ea typeface="Rasputin"/>
                  <a:cs typeface="Rasputin"/>
                  <a:sym typeface="Rasputin"/>
                </a:rPr>
                <a:t>Perfetto Ida, Mascolo Anna Pia, Serra Viviana</a:t>
              </a:r>
            </a:p>
          </p:txBody>
        </p:sp>
      </p:grpSp>
      <p:grpSp>
        <p:nvGrpSpPr>
          <p:cNvPr id="14" name="Group 14"/>
          <p:cNvGrpSpPr/>
          <p:nvPr/>
        </p:nvGrpSpPr>
        <p:grpSpPr>
          <a:xfrm>
            <a:off x="-84745" y="735744"/>
            <a:ext cx="19430051" cy="585913"/>
            <a:chOff x="0" y="0"/>
            <a:chExt cx="25906735" cy="781217"/>
          </a:xfrm>
        </p:grpSpPr>
        <p:grpSp>
          <p:nvGrpSpPr>
            <p:cNvPr id="15" name="Group 15"/>
            <p:cNvGrpSpPr/>
            <p:nvPr/>
          </p:nvGrpSpPr>
          <p:grpSpPr>
            <a:xfrm>
              <a:off x="0" y="0"/>
              <a:ext cx="25906735" cy="781217"/>
              <a:chOff x="0" y="0"/>
              <a:chExt cx="4576633" cy="138008"/>
            </a:xfrm>
          </p:grpSpPr>
          <p:sp>
            <p:nvSpPr>
              <p:cNvPr id="16" name="Freeform 16"/>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7" name="TextBox 17"/>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a:solidFill>
                    <a:srgbClr val="000000"/>
                  </a:solidFill>
                  <a:latin typeface="Rasputin"/>
                  <a:ea typeface="Rasputin"/>
                  <a:cs typeface="Rasputin"/>
                  <a:sym typeface="Rasputin"/>
                </a:rPr>
                <a:t>Computer Vision</a:t>
              </a:r>
            </a:p>
          </p:txBody>
        </p:sp>
      </p:grpSp>
      <p:sp>
        <p:nvSpPr>
          <p:cNvPr id="19" name="TextBox 19"/>
          <p:cNvSpPr txBox="1"/>
          <p:nvPr/>
        </p:nvSpPr>
        <p:spPr>
          <a:xfrm>
            <a:off x="13485363" y="735076"/>
            <a:ext cx="4976051" cy="530098"/>
          </a:xfrm>
          <a:prstGeom prst="rect">
            <a:avLst/>
          </a:prstGeom>
        </p:spPr>
        <p:txBody>
          <a:bodyPr lIns="0" tIns="0" rIns="0" bIns="0" rtlCol="0" anchor="t">
            <a:spAutoFit/>
          </a:bodyPr>
          <a:lstStyle/>
          <a:p>
            <a:pPr algn="ctr">
              <a:lnSpc>
                <a:spcPts val="4381"/>
              </a:lnSpc>
              <a:spcBef>
                <a:spcPct val="0"/>
              </a:spcBef>
            </a:pPr>
            <a:r>
              <a:rPr lang="en-US" sz="3129">
                <a:solidFill>
                  <a:srgbClr val="000000"/>
                </a:solidFill>
                <a:latin typeface="Rasputin"/>
                <a:ea typeface="Rasputin"/>
                <a:cs typeface="Rasputin"/>
                <a:sym typeface="Rasputin"/>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6" name="Group 6"/>
          <p:cNvGrpSpPr/>
          <p:nvPr/>
        </p:nvGrpSpPr>
        <p:grpSpPr>
          <a:xfrm>
            <a:off x="9525"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519620" y="4299338"/>
            <a:ext cx="6834227" cy="4779827"/>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ASL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have a lower resolution and poor lighting, resulting in low contrast between the hand and the background. </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BatchNormalization layers could adapt slowly, due to the lower learning rate, to the noise and complexity of the bigger dataset. Good results were obtained also with the Regularization of the Dense layer that compensated for noise and poor lighting, leading to better generalization. </a:t>
            </a:r>
          </a:p>
        </p:txBody>
      </p:sp>
      <p:sp>
        <p:nvSpPr>
          <p:cNvPr id="13" name="TextBox 13"/>
          <p:cNvSpPr txBox="1"/>
          <p:nvPr/>
        </p:nvSpPr>
        <p:spPr>
          <a:xfrm>
            <a:off x="17584957" y="9448690"/>
            <a:ext cx="47926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10</a:t>
            </a:r>
          </a:p>
        </p:txBody>
      </p:sp>
      <p:pic>
        <p:nvPicPr>
          <p:cNvPr id="14" name="Picture 13" descr="A table with numbers and percentages&#10;&#10;AI-generated content may be incorrect.">
            <a:extLst>
              <a:ext uri="{FF2B5EF4-FFF2-40B4-BE49-F238E27FC236}">
                <a16:creationId xmlns:a16="http://schemas.microsoft.com/office/drawing/2014/main" id="{4FFA013B-4EDB-3A5C-CEFE-3AA55DDF7C06}"/>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6" name="Group 6"/>
          <p:cNvGrpSpPr/>
          <p:nvPr/>
        </p:nvGrpSpPr>
        <p:grpSpPr>
          <a:xfrm>
            <a:off x="9525"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519620" y="4299338"/>
            <a:ext cx="6834227" cy="4779839"/>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BSL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include complex backgrounds, some gestures involve full-body poses or contextual elements rather than focusing on the hand. </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These characteristics make the input space more complex: it required slower, more deliberate optimization to prevent the model from latching onto irrelevant background features.</a:t>
            </a:r>
          </a:p>
          <a:p>
            <a:pPr algn="l">
              <a:lnSpc>
                <a:spcPts val="3116"/>
              </a:lnSpc>
            </a:pPr>
            <a:endParaRPr lang="en-US" sz="2226">
              <a:solidFill>
                <a:srgbClr val="FCFFFA"/>
              </a:solidFill>
              <a:latin typeface="Rasputin"/>
              <a:ea typeface="Rasputin"/>
              <a:cs typeface="Rasputin"/>
              <a:sym typeface="Rasputin"/>
            </a:endParaRPr>
          </a:p>
        </p:txBody>
      </p:sp>
      <p:sp>
        <p:nvSpPr>
          <p:cNvPr id="15" name="TextBox 13">
            <a:extLst>
              <a:ext uri="{FF2B5EF4-FFF2-40B4-BE49-F238E27FC236}">
                <a16:creationId xmlns:a16="http://schemas.microsoft.com/office/drawing/2014/main" id="{CE06534A-091E-1F74-7E1E-0D6845A8F380}"/>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11</a:t>
            </a:r>
            <a:endParaRPr lang="en-US" sz="3799" dirty="0">
              <a:solidFill>
                <a:srgbClr val="000000"/>
              </a:solidFill>
              <a:latin typeface="Rasputin"/>
              <a:ea typeface="Rasputin"/>
              <a:cs typeface="Rasputin"/>
              <a:sym typeface="Rasputin"/>
            </a:endParaRPr>
          </a:p>
        </p:txBody>
      </p:sp>
      <p:pic>
        <p:nvPicPr>
          <p:cNvPr id="13" name="Picture 12" descr="A table with numbers and percentages&#10;&#10;AI-generated content may be incorrect.">
            <a:extLst>
              <a:ext uri="{FF2B5EF4-FFF2-40B4-BE49-F238E27FC236}">
                <a16:creationId xmlns:a16="http://schemas.microsoft.com/office/drawing/2014/main" id="{50634CCB-E468-32C6-A310-0F378E6D5F39}"/>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65671"/>
            <a:ext cx="7366485" cy="6941496"/>
          </a:xfrm>
          <a:custGeom>
            <a:avLst/>
            <a:gdLst/>
            <a:ahLst/>
            <a:cxnLst/>
            <a:rect l="l" t="t" r="r" b="b"/>
            <a:pathLst>
              <a:path w="7366485" h="6941496">
                <a:moveTo>
                  <a:pt x="0" y="0"/>
                </a:moveTo>
                <a:lnTo>
                  <a:pt x="7366485" y="0"/>
                </a:lnTo>
                <a:lnTo>
                  <a:pt x="7366485" y="6941496"/>
                </a:lnTo>
                <a:lnTo>
                  <a:pt x="0" y="6941496"/>
                </a:lnTo>
                <a:lnTo>
                  <a:pt x="0" y="0"/>
                </a:lnTo>
                <a:close/>
              </a:path>
            </a:pathLst>
          </a:custGeom>
          <a:blipFill>
            <a:blip r:embed="rId4"/>
            <a:stretch>
              <a:fillRect l="-6646" t="-6960" r="-17890" b="-3229"/>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402930" y="1622746"/>
            <a:ext cx="2618025"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BSL (1000)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5" name="TextBox 13">
            <a:extLst>
              <a:ext uri="{FF2B5EF4-FFF2-40B4-BE49-F238E27FC236}">
                <a16:creationId xmlns:a16="http://schemas.microsoft.com/office/drawing/2014/main" id="{56F50DE2-5036-12A1-C803-49E907F87095}"/>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12</a:t>
            </a:r>
            <a:endParaRPr lang="en-US" sz="3799" dirty="0">
              <a:solidFill>
                <a:srgbClr val="000000"/>
              </a:solidFill>
              <a:latin typeface="Rasputin"/>
              <a:ea typeface="Rasputin"/>
              <a:cs typeface="Rasputin"/>
              <a:sym typeface="Rasput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44796"/>
            <a:ext cx="7288202" cy="6809971"/>
          </a:xfrm>
          <a:custGeom>
            <a:avLst/>
            <a:gdLst/>
            <a:ahLst/>
            <a:cxnLst/>
            <a:rect l="l" t="t" r="r" b="b"/>
            <a:pathLst>
              <a:path w="7288202" h="6809971">
                <a:moveTo>
                  <a:pt x="0" y="0"/>
                </a:moveTo>
                <a:lnTo>
                  <a:pt x="7288202" y="0"/>
                </a:lnTo>
                <a:lnTo>
                  <a:pt x="7288202" y="6809971"/>
                </a:lnTo>
                <a:lnTo>
                  <a:pt x="0" y="6809971"/>
                </a:lnTo>
                <a:lnTo>
                  <a:pt x="0" y="0"/>
                </a:lnTo>
                <a:close/>
              </a:path>
            </a:pathLst>
          </a:custGeom>
          <a:blipFill>
            <a:blip r:embed="rId4"/>
            <a:stretch>
              <a:fillRect l="-7241" t="-8027" r="-16593" b="-2470"/>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793222" y="1601871"/>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BSL(300)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89323" y="9448690"/>
            <a:ext cx="4705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95375" y="2156774"/>
            <a:ext cx="7437317" cy="6941496"/>
          </a:xfrm>
          <a:custGeom>
            <a:avLst/>
            <a:gdLst/>
            <a:ahLst/>
            <a:cxnLst/>
            <a:rect l="l" t="t" r="r" b="b"/>
            <a:pathLst>
              <a:path w="7437317" h="6941496">
                <a:moveTo>
                  <a:pt x="0" y="0"/>
                </a:moveTo>
                <a:lnTo>
                  <a:pt x="7437317" y="0"/>
                </a:lnTo>
                <a:lnTo>
                  <a:pt x="7437317" y="6941496"/>
                </a:lnTo>
                <a:lnTo>
                  <a:pt x="0" y="6941496"/>
                </a:lnTo>
                <a:lnTo>
                  <a:pt x="0" y="0"/>
                </a:lnTo>
                <a:close/>
              </a:path>
            </a:pathLst>
          </a:custGeom>
          <a:blipFill>
            <a:blip r:embed="rId4"/>
            <a:stretch>
              <a:fillRect l="-7370" t="-7980" r="-16833" b="-2971"/>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475247" y="1613849"/>
            <a:ext cx="2677573"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ASL (1000)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92418" y="9448690"/>
            <a:ext cx="46434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56774"/>
            <a:ext cx="7514003" cy="6886728"/>
          </a:xfrm>
          <a:custGeom>
            <a:avLst/>
            <a:gdLst/>
            <a:ahLst/>
            <a:cxnLst/>
            <a:rect l="l" t="t" r="r" b="b"/>
            <a:pathLst>
              <a:path w="7514003" h="6886728">
                <a:moveTo>
                  <a:pt x="0" y="0"/>
                </a:moveTo>
                <a:lnTo>
                  <a:pt x="7514003" y="0"/>
                </a:lnTo>
                <a:lnTo>
                  <a:pt x="7514003" y="6886728"/>
                </a:lnTo>
                <a:lnTo>
                  <a:pt x="0" y="6886728"/>
                </a:lnTo>
                <a:lnTo>
                  <a:pt x="0" y="0"/>
                </a:lnTo>
                <a:close/>
              </a:path>
            </a:pathLst>
          </a:custGeom>
          <a:blipFill>
            <a:blip r:embed="rId4"/>
            <a:stretch>
              <a:fillRect l="-7234" t="-8286" r="-17104" b="-4823"/>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873570" y="1613849"/>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ASL(300)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5" name="TextBox 13">
            <a:extLst>
              <a:ext uri="{FF2B5EF4-FFF2-40B4-BE49-F238E27FC236}">
                <a16:creationId xmlns:a16="http://schemas.microsoft.com/office/drawing/2014/main" id="{C7F98708-EE43-100E-F04F-589BA1A8202D}"/>
              </a:ext>
            </a:extLst>
          </p:cNvPr>
          <p:cNvSpPr txBox="1"/>
          <p:nvPr/>
        </p:nvSpPr>
        <p:spPr>
          <a:xfrm>
            <a:off x="17584957" y="9448690"/>
            <a:ext cx="479266" cy="666593"/>
          </a:xfrm>
          <a:prstGeom prst="rect">
            <a:avLst/>
          </a:prstGeom>
        </p:spPr>
        <p:txBody>
          <a:bodyPr lIns="0" tIns="0" rIns="0" bIns="0" rtlCol="0" anchor="t">
            <a:spAutoFit/>
          </a:bodyPr>
          <a:lstStyle/>
          <a:p>
            <a:pPr algn="ctr">
              <a:lnSpc>
                <a:spcPts val="5699"/>
              </a:lnSpc>
              <a:spcBef>
                <a:spcPct val="0"/>
              </a:spcBef>
            </a:pPr>
            <a:r>
              <a:rPr lang="en-US" sz="3750" dirty="0">
                <a:solidFill>
                  <a:srgbClr val="000000"/>
                </a:solidFill>
                <a:latin typeface="Rasputin"/>
                <a:ea typeface="Rasputin"/>
                <a:cs typeface="Rasputin"/>
                <a:sym typeface="Rasputin"/>
              </a:rPr>
              <a:t>15</a:t>
            </a:r>
            <a:endParaRPr lang="en-US" sz="3799" dirty="0">
              <a:solidFill>
                <a:srgbClr val="000000"/>
              </a:solidFill>
              <a:latin typeface="Rasputin"/>
              <a:ea typeface="Rasputin"/>
              <a:cs typeface="Rasputin"/>
              <a:sym typeface="Rasput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56420"/>
            <a:ext cx="7809981" cy="6942205"/>
          </a:xfrm>
          <a:custGeom>
            <a:avLst/>
            <a:gdLst/>
            <a:ahLst/>
            <a:cxnLst/>
            <a:rect l="l" t="t" r="r" b="b"/>
            <a:pathLst>
              <a:path w="7809981" h="6942205">
                <a:moveTo>
                  <a:pt x="0" y="0"/>
                </a:moveTo>
                <a:lnTo>
                  <a:pt x="7809981" y="0"/>
                </a:lnTo>
                <a:lnTo>
                  <a:pt x="7809981" y="6942205"/>
                </a:lnTo>
                <a:lnTo>
                  <a:pt x="0" y="6942205"/>
                </a:lnTo>
                <a:lnTo>
                  <a:pt x="0" y="0"/>
                </a:lnTo>
                <a:close/>
              </a:path>
            </a:pathLst>
          </a:custGeom>
          <a:blipFill>
            <a:blip r:embed="rId4"/>
            <a:stretch>
              <a:fillRect l="-8247" t="-9590" r="-14662" b="-5696"/>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3771425" y="1613495"/>
            <a:ext cx="2324530"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LIS(1000)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0.89</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590037" y="9448690"/>
            <a:ext cx="469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75947" y="2156420"/>
            <a:ext cx="7556560" cy="6942205"/>
          </a:xfrm>
          <a:custGeom>
            <a:avLst/>
            <a:gdLst/>
            <a:ahLst/>
            <a:cxnLst/>
            <a:rect l="l" t="t" r="r" b="b"/>
            <a:pathLst>
              <a:path w="7556560" h="6942205">
                <a:moveTo>
                  <a:pt x="0" y="0"/>
                </a:moveTo>
                <a:lnTo>
                  <a:pt x="7556560" y="0"/>
                </a:lnTo>
                <a:lnTo>
                  <a:pt x="7556560" y="6942205"/>
                </a:lnTo>
                <a:lnTo>
                  <a:pt x="0" y="6942205"/>
                </a:lnTo>
                <a:lnTo>
                  <a:pt x="0" y="0"/>
                </a:lnTo>
                <a:close/>
              </a:path>
            </a:pathLst>
          </a:custGeom>
          <a:blipFill>
            <a:blip r:embed="rId4"/>
            <a:stretch>
              <a:fillRect l="-6678" t="-6411" r="-14320" b="-3399"/>
            </a:stretch>
          </a:blipFill>
        </p:spPr>
      </p:sp>
      <p:sp>
        <p:nvSpPr>
          <p:cNvPr id="5" name="TextBox 5"/>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6" name="TextBox 6"/>
          <p:cNvSpPr txBox="1"/>
          <p:nvPr/>
        </p:nvSpPr>
        <p:spPr>
          <a:xfrm>
            <a:off x="4131020" y="1527770"/>
            <a:ext cx="2246414" cy="542925"/>
          </a:xfrm>
          <a:prstGeom prst="rect">
            <a:avLst/>
          </a:prstGeom>
        </p:spPr>
        <p:txBody>
          <a:bodyPr lIns="0" tIns="0" rIns="0" bIns="0" rtlCol="0" anchor="t">
            <a:spAutoFit/>
          </a:bodyPr>
          <a:lstStyle/>
          <a:p>
            <a:pPr algn="l">
              <a:lnSpc>
                <a:spcPts val="4200"/>
              </a:lnSpc>
            </a:pPr>
            <a:r>
              <a:rPr lang="en-US" sz="3500">
                <a:solidFill>
                  <a:srgbClr val="FFFFFF"/>
                </a:solidFill>
                <a:latin typeface="Rasputin"/>
                <a:ea typeface="Rasputin"/>
                <a:cs typeface="Rasputin"/>
                <a:sym typeface="Rasputin"/>
              </a:rPr>
              <a:t>LIS(300)</a:t>
            </a:r>
          </a:p>
        </p:txBody>
      </p:sp>
      <p:grpSp>
        <p:nvGrpSpPr>
          <p:cNvPr id="7" name="Group 7"/>
          <p:cNvGrpSpPr/>
          <p:nvPr/>
        </p:nvGrpSpPr>
        <p:grpSpPr>
          <a:xfrm>
            <a:off x="0" y="9564357"/>
            <a:ext cx="19430051" cy="585913"/>
            <a:chOff x="0" y="0"/>
            <a:chExt cx="25906735" cy="781217"/>
          </a:xfrm>
        </p:grpSpPr>
        <p:grpSp>
          <p:nvGrpSpPr>
            <p:cNvPr id="8" name="Group 8"/>
            <p:cNvGrpSpPr/>
            <p:nvPr/>
          </p:nvGrpSpPr>
          <p:grpSpPr>
            <a:xfrm>
              <a:off x="0" y="0"/>
              <a:ext cx="25906735" cy="781217"/>
              <a:chOff x="0" y="0"/>
              <a:chExt cx="4576633" cy="138008"/>
            </a:xfrm>
          </p:grpSpPr>
          <p:sp>
            <p:nvSpPr>
              <p:cNvPr id="9" name="Freeform 9"/>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0" name="TextBox 10"/>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graphicFrame>
        <p:nvGraphicFramePr>
          <p:cNvPr id="12" name="Table 12"/>
          <p:cNvGraphicFramePr>
            <a:graphicFrameLocks noGrp="1"/>
          </p:cNvGraphicFramePr>
          <p:nvPr/>
        </p:nvGraphicFramePr>
        <p:xfrm>
          <a:off x="9338520" y="3664465"/>
          <a:ext cx="7847905" cy="3553296"/>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921533">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970C24"/>
                    </a:solidFill>
                  </a:tcPr>
                </a:tc>
                <a:extLst>
                  <a:ext uri="{0D108BD9-81ED-4DB2-BD59-A6C34878D82A}">
                    <a16:rowId xmlns:a16="http://schemas.microsoft.com/office/drawing/2014/main" val="10000"/>
                  </a:ext>
                </a:extLst>
              </a:tr>
              <a:tr h="856913">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88742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76040F"/>
                      </a:solidFill>
                      <a:prstDash val="solid"/>
                      <a:round/>
                      <a:headEnd type="none" w="med" len="med"/>
                      <a:tailEnd type="none" w="med" len="med"/>
                    </a:lnL>
                    <a:lnR w="38100" cap="flat" cmpd="sng" algn="ctr">
                      <a:solidFill>
                        <a:srgbClr val="76040F"/>
                      </a:solidFill>
                      <a:prstDash val="solid"/>
                      <a:round/>
                      <a:headEnd type="none" w="med" len="med"/>
                      <a:tailEnd type="none" w="med" len="med"/>
                    </a:lnR>
                    <a:lnT w="38100" cap="flat" cmpd="sng" algn="ctr">
                      <a:solidFill>
                        <a:srgbClr val="76040F"/>
                      </a:solidFill>
                      <a:prstDash val="solid"/>
                      <a:round/>
                      <a:headEnd type="none" w="med" len="med"/>
                      <a:tailEnd type="none" w="med" len="med"/>
                    </a:lnT>
                    <a:lnB w="38100" cap="flat" cmpd="sng" algn="ctr">
                      <a:solidFill>
                        <a:srgbClr val="76040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sp>
        <p:nvSpPr>
          <p:cNvPr id="13" name="TextBox 13"/>
          <p:cNvSpPr txBox="1"/>
          <p:nvPr/>
        </p:nvSpPr>
        <p:spPr>
          <a:xfrm>
            <a:off x="17600912" y="9448690"/>
            <a:ext cx="44735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9564357"/>
            <a:ext cx="19430051" cy="585913"/>
            <a:chOff x="0" y="0"/>
            <a:chExt cx="25906735" cy="781217"/>
          </a:xfrm>
        </p:grpSpPr>
        <p:grpSp>
          <p:nvGrpSpPr>
            <p:cNvPr id="5" name="Group 5"/>
            <p:cNvGrpSpPr/>
            <p:nvPr/>
          </p:nvGrpSpPr>
          <p:grpSpPr>
            <a:xfrm>
              <a:off x="0" y="0"/>
              <a:ext cx="25906735" cy="781217"/>
              <a:chOff x="0" y="0"/>
              <a:chExt cx="4576633" cy="138008"/>
            </a:xfrm>
          </p:grpSpPr>
          <p:sp>
            <p:nvSpPr>
              <p:cNvPr id="6" name="Freeform 6"/>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7" name="TextBox 7"/>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9" name="Freeform 9"/>
          <p:cNvSpPr/>
          <p:nvPr/>
        </p:nvSpPr>
        <p:spPr>
          <a:xfrm>
            <a:off x="4339570" y="1690688"/>
            <a:ext cx="1775914" cy="2367885"/>
          </a:xfrm>
          <a:custGeom>
            <a:avLst/>
            <a:gdLst/>
            <a:ahLst/>
            <a:cxnLst/>
            <a:rect l="l" t="t" r="r" b="b"/>
            <a:pathLst>
              <a:path w="1775914" h="2367885">
                <a:moveTo>
                  <a:pt x="0" y="0"/>
                </a:moveTo>
                <a:lnTo>
                  <a:pt x="1775914" y="0"/>
                </a:lnTo>
                <a:lnTo>
                  <a:pt x="1775914" y="2367885"/>
                </a:lnTo>
                <a:lnTo>
                  <a:pt x="0" y="2367885"/>
                </a:lnTo>
                <a:lnTo>
                  <a:pt x="0" y="0"/>
                </a:lnTo>
                <a:close/>
              </a:path>
            </a:pathLst>
          </a:custGeom>
          <a:blipFill>
            <a:blip r:embed="rId4"/>
            <a:stretch>
              <a:fillRect l="-97015" t="-61758" r="-205239" b="-7942"/>
            </a:stretch>
          </a:blipFill>
        </p:spPr>
      </p:sp>
      <p:sp>
        <p:nvSpPr>
          <p:cNvPr id="10" name="Freeform 10"/>
          <p:cNvSpPr/>
          <p:nvPr/>
        </p:nvSpPr>
        <p:spPr>
          <a:xfrm>
            <a:off x="7516249" y="1634908"/>
            <a:ext cx="1699840" cy="2367885"/>
          </a:xfrm>
          <a:custGeom>
            <a:avLst/>
            <a:gdLst/>
            <a:ahLst/>
            <a:cxnLst/>
            <a:rect l="l" t="t" r="r" b="b"/>
            <a:pathLst>
              <a:path w="1699840" h="2367885">
                <a:moveTo>
                  <a:pt x="0" y="0"/>
                </a:moveTo>
                <a:lnTo>
                  <a:pt x="1699840" y="0"/>
                </a:lnTo>
                <a:lnTo>
                  <a:pt x="1699840" y="2367885"/>
                </a:lnTo>
                <a:lnTo>
                  <a:pt x="0" y="2367885"/>
                </a:lnTo>
                <a:lnTo>
                  <a:pt x="0" y="0"/>
                </a:lnTo>
                <a:close/>
              </a:path>
            </a:pathLst>
          </a:custGeom>
          <a:blipFill>
            <a:blip r:embed="rId5"/>
            <a:stretch>
              <a:fillRect l="-143612" t="-38630" r="-104969" b="-2127"/>
            </a:stretch>
          </a:blipFill>
        </p:spPr>
      </p:sp>
      <p:sp>
        <p:nvSpPr>
          <p:cNvPr id="11" name="Freeform 11"/>
          <p:cNvSpPr/>
          <p:nvPr/>
        </p:nvSpPr>
        <p:spPr>
          <a:xfrm>
            <a:off x="7506092" y="4161950"/>
            <a:ext cx="1673423" cy="2367885"/>
          </a:xfrm>
          <a:custGeom>
            <a:avLst/>
            <a:gdLst/>
            <a:ahLst/>
            <a:cxnLst/>
            <a:rect l="l" t="t" r="r" b="b"/>
            <a:pathLst>
              <a:path w="1673423" h="2367885">
                <a:moveTo>
                  <a:pt x="0" y="0"/>
                </a:moveTo>
                <a:lnTo>
                  <a:pt x="1673422" y="0"/>
                </a:lnTo>
                <a:lnTo>
                  <a:pt x="1673422" y="2367885"/>
                </a:lnTo>
                <a:lnTo>
                  <a:pt x="0" y="2367885"/>
                </a:lnTo>
                <a:lnTo>
                  <a:pt x="0" y="0"/>
                </a:lnTo>
                <a:close/>
              </a:path>
            </a:pathLst>
          </a:custGeom>
          <a:blipFill>
            <a:blip r:embed="rId6"/>
            <a:stretch>
              <a:fillRect l="-42212" t="-4703" r="-5943"/>
            </a:stretch>
          </a:blipFill>
        </p:spPr>
      </p:sp>
      <p:sp>
        <p:nvSpPr>
          <p:cNvPr id="12" name="Freeform 12"/>
          <p:cNvSpPr/>
          <p:nvPr/>
        </p:nvSpPr>
        <p:spPr>
          <a:xfrm>
            <a:off x="4370023" y="4193370"/>
            <a:ext cx="1653108" cy="2335217"/>
          </a:xfrm>
          <a:custGeom>
            <a:avLst/>
            <a:gdLst/>
            <a:ahLst/>
            <a:cxnLst/>
            <a:rect l="l" t="t" r="r" b="b"/>
            <a:pathLst>
              <a:path w="1653108" h="2335217">
                <a:moveTo>
                  <a:pt x="0" y="0"/>
                </a:moveTo>
                <a:lnTo>
                  <a:pt x="1653108" y="0"/>
                </a:lnTo>
                <a:lnTo>
                  <a:pt x="1653108" y="2335216"/>
                </a:lnTo>
                <a:lnTo>
                  <a:pt x="0" y="2335216"/>
                </a:lnTo>
                <a:lnTo>
                  <a:pt x="0" y="0"/>
                </a:lnTo>
                <a:close/>
              </a:path>
            </a:pathLst>
          </a:custGeom>
          <a:blipFill>
            <a:blip r:embed="rId7"/>
            <a:stretch>
              <a:fillRect l="-5985" t="-1427" r="-40115" b="-1997"/>
            </a:stretch>
          </a:blipFill>
        </p:spPr>
      </p:sp>
      <p:sp>
        <p:nvSpPr>
          <p:cNvPr id="13" name="Freeform 13"/>
          <p:cNvSpPr/>
          <p:nvPr/>
        </p:nvSpPr>
        <p:spPr>
          <a:xfrm>
            <a:off x="10624170" y="4114931"/>
            <a:ext cx="1796937" cy="2392245"/>
          </a:xfrm>
          <a:custGeom>
            <a:avLst/>
            <a:gdLst/>
            <a:ahLst/>
            <a:cxnLst/>
            <a:rect l="l" t="t" r="r" b="b"/>
            <a:pathLst>
              <a:path w="1796937" h="2392245">
                <a:moveTo>
                  <a:pt x="0" y="0"/>
                </a:moveTo>
                <a:lnTo>
                  <a:pt x="1796937" y="0"/>
                </a:lnTo>
                <a:lnTo>
                  <a:pt x="1796937" y="2392244"/>
                </a:lnTo>
                <a:lnTo>
                  <a:pt x="0" y="2392244"/>
                </a:lnTo>
                <a:lnTo>
                  <a:pt x="0" y="0"/>
                </a:lnTo>
                <a:close/>
              </a:path>
            </a:pathLst>
          </a:custGeom>
          <a:blipFill>
            <a:blip r:embed="rId8"/>
            <a:stretch>
              <a:fillRect l="-27540" t="-2581" r="-13097" b="-3058"/>
            </a:stretch>
          </a:blipFill>
        </p:spPr>
      </p:sp>
      <p:sp>
        <p:nvSpPr>
          <p:cNvPr id="14" name="Freeform 14"/>
          <p:cNvSpPr/>
          <p:nvPr/>
        </p:nvSpPr>
        <p:spPr>
          <a:xfrm>
            <a:off x="12383769" y="6787798"/>
            <a:ext cx="1674948" cy="2380227"/>
          </a:xfrm>
          <a:custGeom>
            <a:avLst/>
            <a:gdLst/>
            <a:ahLst/>
            <a:cxnLst/>
            <a:rect l="l" t="t" r="r" b="b"/>
            <a:pathLst>
              <a:path w="1674948" h="2380227">
                <a:moveTo>
                  <a:pt x="0" y="0"/>
                </a:moveTo>
                <a:lnTo>
                  <a:pt x="1674948" y="0"/>
                </a:lnTo>
                <a:lnTo>
                  <a:pt x="1674948" y="2380227"/>
                </a:lnTo>
                <a:lnTo>
                  <a:pt x="0" y="2380227"/>
                </a:lnTo>
                <a:lnTo>
                  <a:pt x="0" y="0"/>
                </a:lnTo>
                <a:close/>
              </a:path>
            </a:pathLst>
          </a:custGeom>
          <a:blipFill>
            <a:blip r:embed="rId9"/>
            <a:stretch>
              <a:fillRect l="-57369" r="-55621"/>
            </a:stretch>
          </a:blipFill>
        </p:spPr>
      </p:sp>
      <p:sp>
        <p:nvSpPr>
          <p:cNvPr id="15" name="Freeform 15"/>
          <p:cNvSpPr/>
          <p:nvPr/>
        </p:nvSpPr>
        <p:spPr>
          <a:xfrm>
            <a:off x="15535092" y="6772737"/>
            <a:ext cx="1721281" cy="2395288"/>
          </a:xfrm>
          <a:custGeom>
            <a:avLst/>
            <a:gdLst/>
            <a:ahLst/>
            <a:cxnLst/>
            <a:rect l="l" t="t" r="r" b="b"/>
            <a:pathLst>
              <a:path w="1721281" h="2395288">
                <a:moveTo>
                  <a:pt x="0" y="0"/>
                </a:moveTo>
                <a:lnTo>
                  <a:pt x="1721281" y="0"/>
                </a:lnTo>
                <a:lnTo>
                  <a:pt x="1721281" y="2395288"/>
                </a:lnTo>
                <a:lnTo>
                  <a:pt x="0" y="2395288"/>
                </a:lnTo>
                <a:lnTo>
                  <a:pt x="0" y="0"/>
                </a:lnTo>
                <a:close/>
              </a:path>
            </a:pathLst>
          </a:custGeom>
          <a:blipFill>
            <a:blip r:embed="rId10"/>
            <a:stretch>
              <a:fillRect l="-54838" r="-53729"/>
            </a:stretch>
          </a:blipFill>
        </p:spPr>
      </p:sp>
      <p:sp>
        <p:nvSpPr>
          <p:cNvPr id="16" name="Freeform 16"/>
          <p:cNvSpPr/>
          <p:nvPr/>
        </p:nvSpPr>
        <p:spPr>
          <a:xfrm>
            <a:off x="4339570" y="6923240"/>
            <a:ext cx="1687989" cy="2244785"/>
          </a:xfrm>
          <a:custGeom>
            <a:avLst/>
            <a:gdLst/>
            <a:ahLst/>
            <a:cxnLst/>
            <a:rect l="l" t="t" r="r" b="b"/>
            <a:pathLst>
              <a:path w="1687989" h="2244785">
                <a:moveTo>
                  <a:pt x="0" y="0"/>
                </a:moveTo>
                <a:lnTo>
                  <a:pt x="1687989" y="0"/>
                </a:lnTo>
                <a:lnTo>
                  <a:pt x="1687989" y="2244785"/>
                </a:lnTo>
                <a:lnTo>
                  <a:pt x="0" y="2244785"/>
                </a:lnTo>
                <a:lnTo>
                  <a:pt x="0" y="0"/>
                </a:lnTo>
                <a:close/>
              </a:path>
            </a:pathLst>
          </a:custGeom>
          <a:blipFill>
            <a:blip r:embed="rId11"/>
            <a:stretch>
              <a:fillRect l="-49188" t="-1263" r="-52648"/>
            </a:stretch>
          </a:blipFill>
        </p:spPr>
      </p:sp>
      <p:sp>
        <p:nvSpPr>
          <p:cNvPr id="17" name="Freeform 17"/>
          <p:cNvSpPr/>
          <p:nvPr/>
        </p:nvSpPr>
        <p:spPr>
          <a:xfrm>
            <a:off x="7564417" y="6917543"/>
            <a:ext cx="1615097" cy="2340757"/>
          </a:xfrm>
          <a:custGeom>
            <a:avLst/>
            <a:gdLst/>
            <a:ahLst/>
            <a:cxnLst/>
            <a:rect l="l" t="t" r="r" b="b"/>
            <a:pathLst>
              <a:path w="1615097" h="2340757">
                <a:moveTo>
                  <a:pt x="0" y="0"/>
                </a:moveTo>
                <a:lnTo>
                  <a:pt x="1615097" y="0"/>
                </a:lnTo>
                <a:lnTo>
                  <a:pt x="1615097" y="2340757"/>
                </a:lnTo>
                <a:lnTo>
                  <a:pt x="0" y="2340757"/>
                </a:lnTo>
                <a:lnTo>
                  <a:pt x="0" y="0"/>
                </a:lnTo>
                <a:close/>
              </a:path>
            </a:pathLst>
          </a:custGeom>
          <a:blipFill>
            <a:blip r:embed="rId12"/>
            <a:stretch>
              <a:fillRect l="-56486" r="-60734"/>
            </a:stretch>
          </a:blipFill>
        </p:spPr>
      </p:sp>
      <p:sp>
        <p:nvSpPr>
          <p:cNvPr id="18" name="TextBox 18"/>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9" name="TextBox 19"/>
          <p:cNvSpPr txBox="1"/>
          <p:nvPr/>
        </p:nvSpPr>
        <p:spPr>
          <a:xfrm>
            <a:off x="1028700" y="2395538"/>
            <a:ext cx="1832134" cy="6067425"/>
          </a:xfrm>
          <a:prstGeom prst="rect">
            <a:avLst/>
          </a:prstGeom>
        </p:spPr>
        <p:txBody>
          <a:bodyPr lIns="0" tIns="0" rIns="0" bIns="0" rtlCol="0" anchor="t">
            <a:spAutoFit/>
          </a:bodyPr>
          <a:lstStyle/>
          <a:p>
            <a:pPr algn="ctr">
              <a:lnSpc>
                <a:spcPts val="8039"/>
              </a:lnSpc>
            </a:pPr>
            <a:r>
              <a:rPr lang="en-US" sz="6699">
                <a:solidFill>
                  <a:srgbClr val="FCFFFA"/>
                </a:solidFill>
                <a:latin typeface="Rasputin Light"/>
                <a:ea typeface="Rasputin Light"/>
                <a:cs typeface="Rasputin Light"/>
                <a:sym typeface="Rasputin Light"/>
              </a:rPr>
              <a:t>BSL</a:t>
            </a:r>
          </a:p>
          <a:p>
            <a:pPr algn="ctr">
              <a:lnSpc>
                <a:spcPts val="5040"/>
              </a:lnSpc>
            </a:pPr>
            <a:endParaRPr lang="en-US" sz="6699">
              <a:solidFill>
                <a:srgbClr val="FCFFFA"/>
              </a:solidFill>
              <a:latin typeface="Rasputin Light"/>
              <a:ea typeface="Rasputin Light"/>
              <a:cs typeface="Rasputin Light"/>
              <a:sym typeface="Rasputin Light"/>
            </a:endParaRPr>
          </a:p>
          <a:p>
            <a:pPr algn="ctr">
              <a:lnSpc>
                <a:spcPts val="6600"/>
              </a:lnSpc>
            </a:pPr>
            <a:endParaRPr lang="en-US" sz="6699">
              <a:solidFill>
                <a:srgbClr val="FCFFFA"/>
              </a:solidFill>
              <a:latin typeface="Rasputin Light"/>
              <a:ea typeface="Rasputin Light"/>
              <a:cs typeface="Rasputin Light"/>
              <a:sym typeface="Rasputin Light"/>
            </a:endParaRPr>
          </a:p>
          <a:p>
            <a:pPr algn="ctr">
              <a:lnSpc>
                <a:spcPts val="8040"/>
              </a:lnSpc>
            </a:pPr>
            <a:r>
              <a:rPr lang="en-US" sz="6700">
                <a:solidFill>
                  <a:srgbClr val="FCFFFA"/>
                </a:solidFill>
                <a:latin typeface="Rasputin Light"/>
                <a:ea typeface="Rasputin Light"/>
                <a:cs typeface="Rasputin Light"/>
                <a:sym typeface="Rasputin Light"/>
              </a:rPr>
              <a:t>ASL</a:t>
            </a:r>
          </a:p>
          <a:p>
            <a:pPr algn="ctr">
              <a:lnSpc>
                <a:spcPts val="8880"/>
              </a:lnSpc>
            </a:pPr>
            <a:endParaRPr lang="en-US" sz="6700">
              <a:solidFill>
                <a:srgbClr val="FCFFFA"/>
              </a:solidFill>
              <a:latin typeface="Rasputin Light"/>
              <a:ea typeface="Rasputin Light"/>
              <a:cs typeface="Rasputin Light"/>
              <a:sym typeface="Rasputin Light"/>
            </a:endParaRPr>
          </a:p>
          <a:p>
            <a:pPr algn="ctr">
              <a:lnSpc>
                <a:spcPts val="3120"/>
              </a:lnSpc>
            </a:pPr>
            <a:endParaRPr lang="en-US" sz="6700">
              <a:solidFill>
                <a:srgbClr val="FCFFFA"/>
              </a:solidFill>
              <a:latin typeface="Rasputin Light"/>
              <a:ea typeface="Rasputin Light"/>
              <a:cs typeface="Rasputin Light"/>
              <a:sym typeface="Rasputin Light"/>
            </a:endParaRPr>
          </a:p>
          <a:p>
            <a:pPr algn="ctr">
              <a:lnSpc>
                <a:spcPts val="8040"/>
              </a:lnSpc>
              <a:spcBef>
                <a:spcPct val="0"/>
              </a:spcBef>
            </a:pPr>
            <a:r>
              <a:rPr lang="en-US" sz="6700">
                <a:solidFill>
                  <a:srgbClr val="FCFFFA"/>
                </a:solidFill>
                <a:latin typeface="Rasputin Light"/>
                <a:ea typeface="Rasputin Light"/>
                <a:cs typeface="Rasputin Light"/>
                <a:sym typeface="Rasputin Light"/>
              </a:rPr>
              <a:t>LIS</a:t>
            </a:r>
          </a:p>
        </p:txBody>
      </p:sp>
      <p:sp>
        <p:nvSpPr>
          <p:cNvPr id="20" name="TextBox 20"/>
          <p:cNvSpPr txBox="1"/>
          <p:nvPr/>
        </p:nvSpPr>
        <p:spPr>
          <a:xfrm>
            <a:off x="6334884" y="2593643"/>
            <a:ext cx="490156"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M</a:t>
            </a:r>
          </a:p>
        </p:txBody>
      </p:sp>
      <p:sp>
        <p:nvSpPr>
          <p:cNvPr id="21" name="TextBox 21"/>
          <p:cNvSpPr txBox="1"/>
          <p:nvPr/>
        </p:nvSpPr>
        <p:spPr>
          <a:xfrm>
            <a:off x="9443832" y="2593643"/>
            <a:ext cx="36033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N</a:t>
            </a:r>
          </a:p>
        </p:txBody>
      </p:sp>
      <p:sp>
        <p:nvSpPr>
          <p:cNvPr id="22" name="TextBox 22"/>
          <p:cNvSpPr txBox="1"/>
          <p:nvPr/>
        </p:nvSpPr>
        <p:spPr>
          <a:xfrm>
            <a:off x="9443832" y="5052725"/>
            <a:ext cx="351663"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U</a:t>
            </a:r>
          </a:p>
        </p:txBody>
      </p:sp>
      <p:sp>
        <p:nvSpPr>
          <p:cNvPr id="23" name="TextBox 23"/>
          <p:cNvSpPr txBox="1"/>
          <p:nvPr/>
        </p:nvSpPr>
        <p:spPr>
          <a:xfrm>
            <a:off x="6334884" y="5157787"/>
            <a:ext cx="34709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R</a:t>
            </a:r>
          </a:p>
        </p:txBody>
      </p:sp>
      <p:sp>
        <p:nvSpPr>
          <p:cNvPr id="24" name="TextBox 24"/>
          <p:cNvSpPr txBox="1"/>
          <p:nvPr/>
        </p:nvSpPr>
        <p:spPr>
          <a:xfrm>
            <a:off x="12735432" y="5030066"/>
            <a:ext cx="372237"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V</a:t>
            </a:r>
          </a:p>
        </p:txBody>
      </p:sp>
      <p:sp>
        <p:nvSpPr>
          <p:cNvPr id="25" name="TextBox 25"/>
          <p:cNvSpPr txBox="1"/>
          <p:nvPr/>
        </p:nvSpPr>
        <p:spPr>
          <a:xfrm>
            <a:off x="14315892" y="7689393"/>
            <a:ext cx="34709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R</a:t>
            </a:r>
          </a:p>
        </p:txBody>
      </p:sp>
      <p:sp>
        <p:nvSpPr>
          <p:cNvPr id="26" name="TextBox 26"/>
          <p:cNvSpPr txBox="1"/>
          <p:nvPr/>
        </p:nvSpPr>
        <p:spPr>
          <a:xfrm>
            <a:off x="17513548" y="7764645"/>
            <a:ext cx="351663"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U</a:t>
            </a:r>
          </a:p>
        </p:txBody>
      </p:sp>
      <p:sp>
        <p:nvSpPr>
          <p:cNvPr id="27" name="TextBox 27"/>
          <p:cNvSpPr txBox="1"/>
          <p:nvPr/>
        </p:nvSpPr>
        <p:spPr>
          <a:xfrm>
            <a:off x="6191818" y="7741066"/>
            <a:ext cx="490156"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M</a:t>
            </a:r>
          </a:p>
        </p:txBody>
      </p:sp>
      <p:sp>
        <p:nvSpPr>
          <p:cNvPr id="28" name="TextBox 28"/>
          <p:cNvSpPr txBox="1"/>
          <p:nvPr/>
        </p:nvSpPr>
        <p:spPr>
          <a:xfrm>
            <a:off x="9439498" y="7741066"/>
            <a:ext cx="360331" cy="552450"/>
          </a:xfrm>
          <a:prstGeom prst="rect">
            <a:avLst/>
          </a:prstGeom>
        </p:spPr>
        <p:txBody>
          <a:bodyPr lIns="0" tIns="0" rIns="0" bIns="0" rtlCol="0" anchor="t">
            <a:spAutoFit/>
          </a:bodyPr>
          <a:lstStyle/>
          <a:p>
            <a:pPr algn="ctr">
              <a:lnSpc>
                <a:spcPts val="4320"/>
              </a:lnSpc>
              <a:spcBef>
                <a:spcPct val="0"/>
              </a:spcBef>
            </a:pPr>
            <a:r>
              <a:rPr lang="en-US" sz="3600">
                <a:solidFill>
                  <a:srgbClr val="FFFFFF"/>
                </a:solidFill>
                <a:latin typeface="Rasputin Light"/>
                <a:ea typeface="Rasputin Light"/>
                <a:cs typeface="Rasputin Light"/>
                <a:sym typeface="Rasputin Light"/>
              </a:rPr>
              <a:t>N</a:t>
            </a:r>
          </a:p>
        </p:txBody>
      </p:sp>
      <p:sp>
        <p:nvSpPr>
          <p:cNvPr id="29" name="TextBox 29"/>
          <p:cNvSpPr txBox="1"/>
          <p:nvPr/>
        </p:nvSpPr>
        <p:spPr>
          <a:xfrm>
            <a:off x="17585433" y="9448690"/>
            <a:ext cx="47831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a:t>
            </a:r>
          </a:p>
        </p:txBody>
      </p:sp>
      <p:grpSp>
        <p:nvGrpSpPr>
          <p:cNvPr id="5" name="Group 5"/>
          <p:cNvGrpSpPr/>
          <p:nvPr/>
        </p:nvGrpSpPr>
        <p:grpSpPr>
          <a:xfrm>
            <a:off x="10058922" y="5000625"/>
            <a:ext cx="7143157" cy="3542367"/>
            <a:chOff x="0" y="0"/>
            <a:chExt cx="1555339" cy="771309"/>
          </a:xfrm>
        </p:grpSpPr>
        <p:sp>
          <p:nvSpPr>
            <p:cNvPr id="6" name="Freeform 6"/>
            <p:cNvSpPr/>
            <p:nvPr/>
          </p:nvSpPr>
          <p:spPr>
            <a:xfrm>
              <a:off x="0" y="0"/>
              <a:ext cx="1555339" cy="771309"/>
            </a:xfrm>
            <a:custGeom>
              <a:avLst/>
              <a:gdLst/>
              <a:ahLst/>
              <a:cxnLst/>
              <a:rect l="l" t="t" r="r" b="b"/>
              <a:pathLst>
                <a:path w="1555339" h="771309">
                  <a:moveTo>
                    <a:pt x="0" y="0"/>
                  </a:moveTo>
                  <a:lnTo>
                    <a:pt x="1555339" y="0"/>
                  </a:lnTo>
                  <a:lnTo>
                    <a:pt x="1555339" y="771309"/>
                  </a:lnTo>
                  <a:lnTo>
                    <a:pt x="0" y="771309"/>
                  </a:lnTo>
                  <a:close/>
                </a:path>
              </a:pathLst>
            </a:custGeom>
            <a:solidFill>
              <a:srgbClr val="FFFFFF"/>
            </a:solidFill>
          </p:spPr>
        </p:sp>
        <p:sp>
          <p:nvSpPr>
            <p:cNvPr id="7" name="TextBox 7"/>
            <p:cNvSpPr txBox="1"/>
            <p:nvPr/>
          </p:nvSpPr>
          <p:spPr>
            <a:xfrm>
              <a:off x="0" y="-47625"/>
              <a:ext cx="1555339" cy="818934"/>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MobileNetV2 is a convolutional neural network architecture that  is based on an inverted residual structure where the residual connections are between the bottleneck layers.</a:t>
              </a:r>
            </a:p>
          </p:txBody>
        </p:sp>
      </p:grpSp>
      <p:sp>
        <p:nvSpPr>
          <p:cNvPr id="8" name="Freeform 8"/>
          <p:cNvSpPr/>
          <p:nvPr/>
        </p:nvSpPr>
        <p:spPr>
          <a:xfrm>
            <a:off x="10058922" y="2322695"/>
            <a:ext cx="7143157" cy="2011205"/>
          </a:xfrm>
          <a:custGeom>
            <a:avLst/>
            <a:gdLst/>
            <a:ahLst/>
            <a:cxnLst/>
            <a:rect l="l" t="t" r="r" b="b"/>
            <a:pathLst>
              <a:path w="7143157" h="2011205">
                <a:moveTo>
                  <a:pt x="0" y="0"/>
                </a:moveTo>
                <a:lnTo>
                  <a:pt x="7143157" y="0"/>
                </a:lnTo>
                <a:lnTo>
                  <a:pt x="7143157" y="2011205"/>
                </a:lnTo>
                <a:lnTo>
                  <a:pt x="0" y="2011205"/>
                </a:lnTo>
                <a:lnTo>
                  <a:pt x="0" y="0"/>
                </a:lnTo>
                <a:close/>
              </a:path>
            </a:pathLst>
          </a:custGeom>
          <a:blipFill>
            <a:blip r:embed="rId6"/>
            <a:stretch>
              <a:fillRect t="-686" b="-686"/>
            </a:stretch>
          </a:blipFill>
        </p:spPr>
      </p:sp>
      <p:sp>
        <p:nvSpPr>
          <p:cNvPr id="9" name="Freeform 9"/>
          <p:cNvSpPr/>
          <p:nvPr/>
        </p:nvSpPr>
        <p:spPr>
          <a:xfrm>
            <a:off x="1028700" y="2309008"/>
            <a:ext cx="8289180" cy="6320103"/>
          </a:xfrm>
          <a:custGeom>
            <a:avLst/>
            <a:gdLst/>
            <a:ahLst/>
            <a:cxnLst/>
            <a:rect l="l" t="t" r="r" b="b"/>
            <a:pathLst>
              <a:path w="8289180" h="6320103">
                <a:moveTo>
                  <a:pt x="0" y="0"/>
                </a:moveTo>
                <a:lnTo>
                  <a:pt x="8289180" y="0"/>
                </a:lnTo>
                <a:lnTo>
                  <a:pt x="8289180" y="6320103"/>
                </a:lnTo>
                <a:lnTo>
                  <a:pt x="0" y="6320103"/>
                </a:lnTo>
                <a:lnTo>
                  <a:pt x="0" y="0"/>
                </a:lnTo>
                <a:close/>
              </a:path>
            </a:pathLst>
          </a:custGeom>
          <a:blipFill>
            <a:blip r:embed="rId7"/>
            <a:stretch>
              <a:fillRect/>
            </a:stretch>
          </a:blipFill>
        </p:spPr>
      </p:sp>
      <p:sp>
        <p:nvSpPr>
          <p:cNvPr id="10" name="TextBox 10"/>
          <p:cNvSpPr txBox="1"/>
          <p:nvPr/>
        </p:nvSpPr>
        <p:spPr>
          <a:xfrm>
            <a:off x="15341845" y="8506189"/>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source[7]</a:t>
            </a:r>
          </a:p>
        </p:txBody>
      </p:sp>
      <p:sp>
        <p:nvSpPr>
          <p:cNvPr id="11" name="TextBox 11"/>
          <p:cNvSpPr txBox="1"/>
          <p:nvPr/>
        </p:nvSpPr>
        <p:spPr>
          <a:xfrm>
            <a:off x="3501684" y="1826433"/>
            <a:ext cx="3216116"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Model architecture</a:t>
            </a:r>
          </a:p>
        </p:txBody>
      </p:sp>
      <p:sp>
        <p:nvSpPr>
          <p:cNvPr id="12" name="TextBox 12"/>
          <p:cNvSpPr txBox="1"/>
          <p:nvPr/>
        </p:nvSpPr>
        <p:spPr>
          <a:xfrm>
            <a:off x="10083846" y="1826433"/>
            <a:ext cx="2748201"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Bottleneck layer</a:t>
            </a:r>
          </a:p>
        </p:txBody>
      </p:sp>
      <p:grpSp>
        <p:nvGrpSpPr>
          <p:cNvPr id="13" name="Group 13"/>
          <p:cNvGrpSpPr/>
          <p:nvPr/>
        </p:nvGrpSpPr>
        <p:grpSpPr>
          <a:xfrm>
            <a:off x="0"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8" name="TextBox 18"/>
          <p:cNvSpPr txBox="1"/>
          <p:nvPr/>
        </p:nvSpPr>
        <p:spPr>
          <a:xfrm>
            <a:off x="17590037" y="9448690"/>
            <a:ext cx="469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32117" y="2414352"/>
            <a:ext cx="10084133" cy="4603894"/>
            <a:chOff x="0" y="0"/>
            <a:chExt cx="13445511" cy="6138525"/>
          </a:xfrm>
        </p:grpSpPr>
        <p:sp>
          <p:nvSpPr>
            <p:cNvPr id="6" name="TextBox 6"/>
            <p:cNvSpPr txBox="1"/>
            <p:nvPr/>
          </p:nvSpPr>
          <p:spPr>
            <a:xfrm>
              <a:off x="0" y="2385038"/>
              <a:ext cx="13445511" cy="3753487"/>
            </a:xfrm>
            <a:prstGeom prst="rect">
              <a:avLst/>
            </a:prstGeom>
          </p:spPr>
          <p:txBody>
            <a:bodyPr lIns="0" tIns="0" rIns="0" bIns="0" rtlCol="0" anchor="t">
              <a:spAutoFit/>
            </a:bodyPr>
            <a:lstStyle/>
            <a:p>
              <a:pPr marL="820412" lvl="1" indent="-410206" algn="l">
                <a:lnSpc>
                  <a:spcPts val="5699"/>
                </a:lnSpc>
                <a:buFont typeface="Arial"/>
                <a:buChar char="•"/>
              </a:pPr>
              <a:r>
                <a:rPr lang="en-US" sz="3799">
                  <a:solidFill>
                    <a:srgbClr val="FFFFFF"/>
                  </a:solidFill>
                  <a:latin typeface="Rasputin"/>
                  <a:ea typeface="Rasputin"/>
                  <a:cs typeface="Rasputin"/>
                  <a:sym typeface="Rasputin"/>
                </a:rPr>
                <a:t>Datasets employed</a:t>
              </a:r>
            </a:p>
            <a:p>
              <a:pPr algn="l">
                <a:lnSpc>
                  <a:spcPts val="2850"/>
                </a:lnSpc>
              </a:pPr>
              <a:endParaRPr lang="en-US" sz="3799">
                <a:solidFill>
                  <a:srgbClr val="FFFFFF"/>
                </a:solidFill>
                <a:latin typeface="Rasputin"/>
                <a:ea typeface="Rasputin"/>
                <a:cs typeface="Rasputin"/>
                <a:sym typeface="Rasputin"/>
              </a:endParaRPr>
            </a:p>
            <a:p>
              <a:pPr marL="820412" lvl="1" indent="-410206" algn="l">
                <a:lnSpc>
                  <a:spcPts val="5699"/>
                </a:lnSpc>
                <a:buFont typeface="Arial"/>
                <a:buChar char="•"/>
              </a:pPr>
              <a:r>
                <a:rPr lang="en-US" sz="3799">
                  <a:solidFill>
                    <a:srgbClr val="FFFFFF"/>
                  </a:solidFill>
                  <a:latin typeface="Rasputin"/>
                  <a:ea typeface="Rasputin"/>
                  <a:cs typeface="Rasputin"/>
                  <a:sym typeface="Rasputin"/>
                </a:rPr>
                <a:t>Architectures description &amp; Results</a:t>
              </a:r>
            </a:p>
            <a:p>
              <a:pPr algn="l">
                <a:lnSpc>
                  <a:spcPts val="2850"/>
                </a:lnSpc>
              </a:pPr>
              <a:endParaRPr lang="en-US" sz="3799">
                <a:solidFill>
                  <a:srgbClr val="FFFFFF"/>
                </a:solidFill>
                <a:latin typeface="Rasputin"/>
                <a:ea typeface="Rasputin"/>
                <a:cs typeface="Rasputin"/>
                <a:sym typeface="Rasputin"/>
              </a:endParaRPr>
            </a:p>
            <a:p>
              <a:pPr marL="820412" lvl="1" indent="-410206" algn="l">
                <a:lnSpc>
                  <a:spcPts val="5699"/>
                </a:lnSpc>
                <a:buFont typeface="Arial"/>
                <a:buChar char="•"/>
              </a:pPr>
              <a:r>
                <a:rPr lang="en-US" sz="3799">
                  <a:solidFill>
                    <a:srgbClr val="FFFFFF"/>
                  </a:solidFill>
                  <a:latin typeface="Rasputin"/>
                  <a:ea typeface="Rasputin"/>
                  <a:cs typeface="Rasputin"/>
                  <a:sym typeface="Rasputin"/>
                </a:rPr>
                <a:t>Comparison of the obtained results</a:t>
              </a:r>
            </a:p>
          </p:txBody>
        </p:sp>
        <p:sp>
          <p:nvSpPr>
            <p:cNvPr id="7" name="TextBox 7"/>
            <p:cNvSpPr txBox="1"/>
            <p:nvPr/>
          </p:nvSpPr>
          <p:spPr>
            <a:xfrm>
              <a:off x="0" y="171486"/>
              <a:ext cx="13445511" cy="1670050"/>
            </a:xfrm>
            <a:prstGeom prst="rect">
              <a:avLst/>
            </a:prstGeom>
          </p:spPr>
          <p:txBody>
            <a:bodyPr lIns="0" tIns="0" rIns="0" bIns="0" rtlCol="0" anchor="t">
              <a:spAutoFit/>
            </a:bodyPr>
            <a:lstStyle/>
            <a:p>
              <a:pPr algn="l">
                <a:lnSpc>
                  <a:spcPts val="9750"/>
                </a:lnSpc>
              </a:pPr>
              <a:r>
                <a:rPr lang="en-US" sz="8125">
                  <a:solidFill>
                    <a:srgbClr val="FFFFFF"/>
                  </a:solidFill>
                  <a:latin typeface="Rasputin Light"/>
                  <a:ea typeface="Rasputin Light"/>
                  <a:cs typeface="Rasputin Light"/>
                  <a:sym typeface="Rasputin Light"/>
                </a:rPr>
                <a:t>Project Description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a:t>
            </a:r>
          </a:p>
        </p:txBody>
      </p:sp>
      <p:grpSp>
        <p:nvGrpSpPr>
          <p:cNvPr id="5" name="Group 5"/>
          <p:cNvGrpSpPr/>
          <p:nvPr/>
        </p:nvGrpSpPr>
        <p:grpSpPr>
          <a:xfrm>
            <a:off x="1028700" y="6969455"/>
            <a:ext cx="10197953" cy="2055970"/>
            <a:chOff x="0" y="0"/>
            <a:chExt cx="2685881" cy="541490"/>
          </a:xfrm>
        </p:grpSpPr>
        <p:sp>
          <p:nvSpPr>
            <p:cNvPr id="6" name="Freeform 6"/>
            <p:cNvSpPr/>
            <p:nvPr/>
          </p:nvSpPr>
          <p:spPr>
            <a:xfrm>
              <a:off x="0" y="0"/>
              <a:ext cx="2685881" cy="541490"/>
            </a:xfrm>
            <a:custGeom>
              <a:avLst/>
              <a:gdLst/>
              <a:ahLst/>
              <a:cxnLst/>
              <a:rect l="l" t="t" r="r" b="b"/>
              <a:pathLst>
                <a:path w="2685881" h="541490">
                  <a:moveTo>
                    <a:pt x="0" y="0"/>
                  </a:moveTo>
                  <a:lnTo>
                    <a:pt x="2685881" y="0"/>
                  </a:lnTo>
                  <a:lnTo>
                    <a:pt x="2685881" y="541490"/>
                  </a:lnTo>
                  <a:lnTo>
                    <a:pt x="0" y="541490"/>
                  </a:lnTo>
                  <a:close/>
                </a:path>
              </a:pathLst>
            </a:custGeom>
            <a:solidFill>
              <a:srgbClr val="FFFFFF"/>
            </a:solidFill>
          </p:spPr>
        </p:sp>
        <p:sp>
          <p:nvSpPr>
            <p:cNvPr id="7" name="TextBox 7"/>
            <p:cNvSpPr txBox="1"/>
            <p:nvPr/>
          </p:nvSpPr>
          <p:spPr>
            <a:xfrm>
              <a:off x="0" y="-47625"/>
              <a:ext cx="2685881" cy="589115"/>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 EfficientNet is a CNN architecture that adds squeeze-and-excitation blocks and it uses scaling method</a:t>
              </a:r>
            </a:p>
          </p:txBody>
        </p:sp>
      </p:grpSp>
      <p:sp>
        <p:nvSpPr>
          <p:cNvPr id="8" name="Freeform 8"/>
          <p:cNvSpPr/>
          <p:nvPr/>
        </p:nvSpPr>
        <p:spPr>
          <a:xfrm>
            <a:off x="1028700" y="2452943"/>
            <a:ext cx="10197953" cy="4269404"/>
          </a:xfrm>
          <a:custGeom>
            <a:avLst/>
            <a:gdLst/>
            <a:ahLst/>
            <a:cxnLst/>
            <a:rect l="l" t="t" r="r" b="b"/>
            <a:pathLst>
              <a:path w="10197953" h="4269404">
                <a:moveTo>
                  <a:pt x="0" y="0"/>
                </a:moveTo>
                <a:lnTo>
                  <a:pt x="10197953" y="0"/>
                </a:lnTo>
                <a:lnTo>
                  <a:pt x="10197953" y="4269404"/>
                </a:lnTo>
                <a:lnTo>
                  <a:pt x="0" y="4269404"/>
                </a:lnTo>
                <a:lnTo>
                  <a:pt x="0" y="0"/>
                </a:lnTo>
                <a:close/>
              </a:path>
            </a:pathLst>
          </a:custGeom>
          <a:blipFill>
            <a:blip r:embed="rId6"/>
            <a:stretch>
              <a:fillRect b="-13594"/>
            </a:stretch>
          </a:blipFill>
        </p:spPr>
      </p:sp>
      <p:sp>
        <p:nvSpPr>
          <p:cNvPr id="9" name="Freeform 9"/>
          <p:cNvSpPr/>
          <p:nvPr/>
        </p:nvSpPr>
        <p:spPr>
          <a:xfrm>
            <a:off x="12539584" y="6969455"/>
            <a:ext cx="2879189" cy="1727052"/>
          </a:xfrm>
          <a:custGeom>
            <a:avLst/>
            <a:gdLst/>
            <a:ahLst/>
            <a:cxnLst/>
            <a:rect l="l" t="t" r="r" b="b"/>
            <a:pathLst>
              <a:path w="2879189" h="1727052">
                <a:moveTo>
                  <a:pt x="0" y="0"/>
                </a:moveTo>
                <a:lnTo>
                  <a:pt x="2879188" y="0"/>
                </a:lnTo>
                <a:lnTo>
                  <a:pt x="2879188" y="1727051"/>
                </a:lnTo>
                <a:lnTo>
                  <a:pt x="0" y="1727051"/>
                </a:lnTo>
                <a:lnTo>
                  <a:pt x="0" y="0"/>
                </a:lnTo>
                <a:close/>
              </a:path>
            </a:pathLst>
          </a:custGeom>
          <a:blipFill>
            <a:blip r:embed="rId7"/>
            <a:stretch>
              <a:fillRect l="-8770" r="-2080"/>
            </a:stretch>
          </a:blipFill>
        </p:spPr>
      </p:sp>
      <p:sp>
        <p:nvSpPr>
          <p:cNvPr id="10" name="Freeform 10"/>
          <p:cNvSpPr/>
          <p:nvPr/>
        </p:nvSpPr>
        <p:spPr>
          <a:xfrm>
            <a:off x="12539584" y="2452943"/>
            <a:ext cx="2855906" cy="3758479"/>
          </a:xfrm>
          <a:custGeom>
            <a:avLst/>
            <a:gdLst/>
            <a:ahLst/>
            <a:cxnLst/>
            <a:rect l="l" t="t" r="r" b="b"/>
            <a:pathLst>
              <a:path w="2855906" h="3758479">
                <a:moveTo>
                  <a:pt x="0" y="0"/>
                </a:moveTo>
                <a:lnTo>
                  <a:pt x="2855905" y="0"/>
                </a:lnTo>
                <a:lnTo>
                  <a:pt x="2855905" y="3758479"/>
                </a:lnTo>
                <a:lnTo>
                  <a:pt x="0" y="3758479"/>
                </a:lnTo>
                <a:lnTo>
                  <a:pt x="0" y="0"/>
                </a:lnTo>
                <a:close/>
              </a:path>
            </a:pathLst>
          </a:custGeom>
          <a:blipFill>
            <a:blip r:embed="rId8"/>
            <a:stretch>
              <a:fillRect/>
            </a:stretch>
          </a:blipFill>
        </p:spPr>
      </p:sp>
      <p:sp>
        <p:nvSpPr>
          <p:cNvPr id="11" name="TextBox 11"/>
          <p:cNvSpPr txBox="1"/>
          <p:nvPr/>
        </p:nvSpPr>
        <p:spPr>
          <a:xfrm>
            <a:off x="15376439" y="8740627"/>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source[8]</a:t>
            </a:r>
          </a:p>
        </p:txBody>
      </p:sp>
      <p:sp>
        <p:nvSpPr>
          <p:cNvPr id="12" name="TextBox 12"/>
          <p:cNvSpPr txBox="1"/>
          <p:nvPr/>
        </p:nvSpPr>
        <p:spPr>
          <a:xfrm>
            <a:off x="11538863" y="6477872"/>
            <a:ext cx="5422702" cy="43180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equations for scaling coefficients</a:t>
            </a:r>
          </a:p>
        </p:txBody>
      </p:sp>
      <p:sp>
        <p:nvSpPr>
          <p:cNvPr id="13" name="TextBox 13"/>
          <p:cNvSpPr txBox="1"/>
          <p:nvPr/>
        </p:nvSpPr>
        <p:spPr>
          <a:xfrm>
            <a:off x="4012650" y="1863028"/>
            <a:ext cx="4230291"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Rasputin"/>
                <a:ea typeface="Rasputin"/>
                <a:cs typeface="Rasputin"/>
                <a:sym typeface="Rasputin"/>
              </a:rPr>
              <a:t>Different scaling methods</a:t>
            </a:r>
          </a:p>
        </p:txBody>
      </p:sp>
      <p:sp>
        <p:nvSpPr>
          <p:cNvPr id="14" name="TextBox 14"/>
          <p:cNvSpPr txBox="1"/>
          <p:nvPr/>
        </p:nvSpPr>
        <p:spPr>
          <a:xfrm>
            <a:off x="12094100" y="1989393"/>
            <a:ext cx="4152235" cy="869950"/>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Rasputin"/>
                <a:ea typeface="Rasputin"/>
                <a:cs typeface="Rasputin"/>
                <a:sym typeface="Rasputin"/>
              </a:rPr>
              <a:t>squeeze and excitation block</a:t>
            </a:r>
          </a:p>
        </p:txBody>
      </p:sp>
      <p:grpSp>
        <p:nvGrpSpPr>
          <p:cNvPr id="15" name="Group 15"/>
          <p:cNvGrpSpPr/>
          <p:nvPr/>
        </p:nvGrpSpPr>
        <p:grpSpPr>
          <a:xfrm>
            <a:off x="0" y="9564357"/>
            <a:ext cx="19430051" cy="585913"/>
            <a:chOff x="0" y="0"/>
            <a:chExt cx="25906735" cy="781217"/>
          </a:xfrm>
        </p:grpSpPr>
        <p:grpSp>
          <p:nvGrpSpPr>
            <p:cNvPr id="16" name="Group 16"/>
            <p:cNvGrpSpPr/>
            <p:nvPr/>
          </p:nvGrpSpPr>
          <p:grpSpPr>
            <a:xfrm>
              <a:off x="0" y="0"/>
              <a:ext cx="25906735" cy="781217"/>
              <a:chOff x="0" y="0"/>
              <a:chExt cx="4576633" cy="138008"/>
            </a:xfrm>
          </p:grpSpPr>
          <p:sp>
            <p:nvSpPr>
              <p:cNvPr id="17" name="Freeform 1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8" name="TextBox 1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20" name="TextBox 20"/>
          <p:cNvSpPr txBox="1"/>
          <p:nvPr/>
        </p:nvSpPr>
        <p:spPr>
          <a:xfrm>
            <a:off x="17486532" y="9448690"/>
            <a:ext cx="67611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748656"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MobileNetV2-ASL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642480" y="1472363"/>
            <a:ext cx="7522011" cy="7785937"/>
          </a:xfrm>
          <a:custGeom>
            <a:avLst/>
            <a:gdLst/>
            <a:ahLst/>
            <a:cxnLst/>
            <a:rect l="l" t="t" r="r" b="b"/>
            <a:pathLst>
              <a:path w="7522011" h="7785937">
                <a:moveTo>
                  <a:pt x="0" y="0"/>
                </a:moveTo>
                <a:lnTo>
                  <a:pt x="7522011" y="0"/>
                </a:lnTo>
                <a:lnTo>
                  <a:pt x="7522011" y="7785937"/>
                </a:lnTo>
                <a:lnTo>
                  <a:pt x="0" y="7785937"/>
                </a:lnTo>
                <a:lnTo>
                  <a:pt x="0" y="0"/>
                </a:lnTo>
                <a:close/>
              </a:path>
            </a:pathLst>
          </a:custGeom>
          <a:blipFill>
            <a:blip r:embed="rId6"/>
            <a:stretch>
              <a:fillRect t="-17" r="-11901" b="-17"/>
            </a:stretch>
          </a:blipFill>
        </p:spPr>
      </p:sp>
      <p:grpSp>
        <p:nvGrpSpPr>
          <p:cNvPr id="7" name="Group 7"/>
          <p:cNvGrpSpPr/>
          <p:nvPr/>
        </p:nvGrpSpPr>
        <p:grpSpPr>
          <a:xfrm>
            <a:off x="11854337" y="3630435"/>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840313" y="2574304"/>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370050" y="7175310"/>
            <a:ext cx="740649" cy="740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11949" y="8028817"/>
            <a:ext cx="680236" cy="6802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411248" y="7239119"/>
            <a:ext cx="882399" cy="8823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012145" y="7680318"/>
            <a:ext cx="882399" cy="88239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0" y="9564357"/>
            <a:ext cx="19430051" cy="585913"/>
            <a:chOff x="0" y="0"/>
            <a:chExt cx="25906735" cy="781217"/>
          </a:xfrm>
        </p:grpSpPr>
        <p:grpSp>
          <p:nvGrpSpPr>
            <p:cNvPr id="26" name="Group 26"/>
            <p:cNvGrpSpPr/>
            <p:nvPr/>
          </p:nvGrpSpPr>
          <p:grpSpPr>
            <a:xfrm>
              <a:off x="0" y="0"/>
              <a:ext cx="25906735" cy="781217"/>
              <a:chOff x="0" y="0"/>
              <a:chExt cx="4576633" cy="138008"/>
            </a:xfrm>
          </p:grpSpPr>
          <p:sp>
            <p:nvSpPr>
              <p:cNvPr id="27" name="Freeform 2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8" name="TextBox 2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30" name="TextBox 30"/>
          <p:cNvSpPr txBox="1"/>
          <p:nvPr/>
        </p:nvSpPr>
        <p:spPr>
          <a:xfrm>
            <a:off x="17597737" y="9448690"/>
            <a:ext cx="45370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699625"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MobileNetV2-BSL</a:t>
            </a:r>
          </a:p>
        </p:txBody>
      </p:sp>
      <p:graphicFrame>
        <p:nvGraphicFramePr>
          <p:cNvPr id="5" name="Table 5"/>
          <p:cNvGraphicFramePr>
            <a:graphicFrameLocks noGrp="1"/>
          </p:cNvGraphicFramePr>
          <p:nvPr>
            <p:extLst>
              <p:ext uri="{D42A27DB-BD31-4B8C-83A1-F6EECF244321}">
                <p14:modId xmlns:p14="http://schemas.microsoft.com/office/powerpoint/2010/main" val="3272799569"/>
              </p:ext>
            </p:extLst>
          </p:nvPr>
        </p:nvGraphicFramePr>
        <p:xfrm>
          <a:off x="456663" y="3756654"/>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336974" y="1472363"/>
            <a:ext cx="7594657" cy="7785937"/>
          </a:xfrm>
          <a:custGeom>
            <a:avLst/>
            <a:gdLst/>
            <a:ahLst/>
            <a:cxnLst/>
            <a:rect l="l" t="t" r="r" b="b"/>
            <a:pathLst>
              <a:path w="7594657" h="7785937">
                <a:moveTo>
                  <a:pt x="0" y="0"/>
                </a:moveTo>
                <a:lnTo>
                  <a:pt x="7594657" y="0"/>
                </a:lnTo>
                <a:lnTo>
                  <a:pt x="7594657" y="7785937"/>
                </a:lnTo>
                <a:lnTo>
                  <a:pt x="0" y="7785937"/>
                </a:lnTo>
                <a:lnTo>
                  <a:pt x="0" y="0"/>
                </a:lnTo>
                <a:close/>
              </a:path>
            </a:pathLst>
          </a:custGeom>
          <a:blipFill>
            <a:blip r:embed="rId6"/>
            <a:stretch>
              <a:fillRect r="-10557"/>
            </a:stretch>
          </a:blipFill>
        </p:spPr>
      </p:sp>
      <p:grpSp>
        <p:nvGrpSpPr>
          <p:cNvPr id="7" name="Group 7"/>
          <p:cNvGrpSpPr/>
          <p:nvPr/>
        </p:nvGrpSpPr>
        <p:grpSpPr>
          <a:xfrm>
            <a:off x="9715805" y="1472363"/>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84143" y="4218460"/>
            <a:ext cx="1831011" cy="183101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916227" y="4222179"/>
            <a:ext cx="1294501" cy="129450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4602077" y="6532967"/>
            <a:ext cx="1294501" cy="129450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0" y="9564357"/>
            <a:ext cx="19430051" cy="585913"/>
            <a:chOff x="0" y="0"/>
            <a:chExt cx="25906735" cy="781217"/>
          </a:xfrm>
        </p:grpSpPr>
        <p:grpSp>
          <p:nvGrpSpPr>
            <p:cNvPr id="20" name="Group 20"/>
            <p:cNvGrpSpPr/>
            <p:nvPr/>
          </p:nvGrpSpPr>
          <p:grpSpPr>
            <a:xfrm>
              <a:off x="0" y="0"/>
              <a:ext cx="25906735" cy="781217"/>
              <a:chOff x="0" y="0"/>
              <a:chExt cx="4576633" cy="138008"/>
            </a:xfrm>
          </p:grpSpPr>
          <p:sp>
            <p:nvSpPr>
              <p:cNvPr id="21" name="Freeform 2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2" name="TextBox 2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6" name="TextBox 13">
            <a:extLst>
              <a:ext uri="{FF2B5EF4-FFF2-40B4-BE49-F238E27FC236}">
                <a16:creationId xmlns:a16="http://schemas.microsoft.com/office/drawing/2014/main" id="{4C2D1B40-1EA0-800D-4185-C1D7C5A1FAAE}"/>
              </a:ext>
            </a:extLst>
          </p:cNvPr>
          <p:cNvSpPr txBox="1"/>
          <p:nvPr/>
        </p:nvSpPr>
        <p:spPr>
          <a:xfrm>
            <a:off x="17303122" y="9464347"/>
            <a:ext cx="980307" cy="673326"/>
          </a:xfrm>
          <a:prstGeom prst="rect">
            <a:avLst/>
          </a:prstGeom>
        </p:spPr>
        <p:txBody>
          <a:bodyPr wrap="square" lIns="0" tIns="0" rIns="0" bIns="0" rtlCol="0" anchor="t">
            <a:spAutoFit/>
          </a:bodyPr>
          <a:lstStyle/>
          <a:p>
            <a:pPr algn="ctr">
              <a:lnSpc>
                <a:spcPts val="5699"/>
              </a:lnSpc>
              <a:spcBef>
                <a:spcPct val="0"/>
              </a:spcBef>
            </a:pPr>
            <a:r>
              <a:rPr lang="en-US" sz="3750" dirty="0">
                <a:solidFill>
                  <a:srgbClr val="000000"/>
                </a:solidFill>
                <a:latin typeface="Rasputin"/>
                <a:sym typeface="Rasputin"/>
              </a:rPr>
              <a:t>22</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116227"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MobileNetV2-LIS</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0.79</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0.73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518626" y="1532786"/>
            <a:ext cx="7473806" cy="7725514"/>
          </a:xfrm>
          <a:custGeom>
            <a:avLst/>
            <a:gdLst/>
            <a:ahLst/>
            <a:cxnLst/>
            <a:rect l="l" t="t" r="r" b="b"/>
            <a:pathLst>
              <a:path w="7473806" h="7725514">
                <a:moveTo>
                  <a:pt x="0" y="0"/>
                </a:moveTo>
                <a:lnTo>
                  <a:pt x="7473806" y="0"/>
                </a:lnTo>
                <a:lnTo>
                  <a:pt x="7473806" y="7725514"/>
                </a:lnTo>
                <a:lnTo>
                  <a:pt x="0" y="7725514"/>
                </a:lnTo>
                <a:lnTo>
                  <a:pt x="0" y="0"/>
                </a:lnTo>
                <a:close/>
              </a:path>
            </a:pathLst>
          </a:custGeom>
          <a:blipFill>
            <a:blip r:embed="rId6"/>
            <a:stretch>
              <a:fillRect r="-11709"/>
            </a:stretch>
          </a:blipFill>
        </p:spPr>
      </p:sp>
      <p:grpSp>
        <p:nvGrpSpPr>
          <p:cNvPr id="7" name="Group 7"/>
          <p:cNvGrpSpPr/>
          <p:nvPr/>
        </p:nvGrpSpPr>
        <p:grpSpPr>
          <a:xfrm>
            <a:off x="10552134" y="2489026"/>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111006" y="4096186"/>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773044" y="7901465"/>
            <a:ext cx="882399" cy="8823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228607" y="3134654"/>
            <a:ext cx="882399" cy="88239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339509" y="6657975"/>
            <a:ext cx="882399" cy="88239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9564357"/>
            <a:ext cx="19430051" cy="585913"/>
            <a:chOff x="0" y="0"/>
            <a:chExt cx="25906735" cy="781217"/>
          </a:xfrm>
        </p:grpSpPr>
        <p:grpSp>
          <p:nvGrpSpPr>
            <p:cNvPr id="23" name="Group 23"/>
            <p:cNvGrpSpPr/>
            <p:nvPr/>
          </p:nvGrpSpPr>
          <p:grpSpPr>
            <a:xfrm>
              <a:off x="0" y="0"/>
              <a:ext cx="25906735" cy="781217"/>
              <a:chOff x="0" y="0"/>
              <a:chExt cx="4576633" cy="138008"/>
            </a:xfrm>
          </p:grpSpPr>
          <p:sp>
            <p:nvSpPr>
              <p:cNvPr id="24" name="Freeform 2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25" name="TextBox 2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7" name="TextBox 27"/>
          <p:cNvSpPr txBox="1"/>
          <p:nvPr/>
        </p:nvSpPr>
        <p:spPr>
          <a:xfrm>
            <a:off x="17490898" y="9448690"/>
            <a:ext cx="6673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1286876"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EfficientNetV2-ASL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0.97</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225000" y="1472363"/>
            <a:ext cx="7507519" cy="7785937"/>
          </a:xfrm>
          <a:custGeom>
            <a:avLst/>
            <a:gdLst/>
            <a:ahLst/>
            <a:cxnLst/>
            <a:rect l="l" t="t" r="r" b="b"/>
            <a:pathLst>
              <a:path w="7507519" h="7785937">
                <a:moveTo>
                  <a:pt x="0" y="0"/>
                </a:moveTo>
                <a:lnTo>
                  <a:pt x="7507519" y="0"/>
                </a:lnTo>
                <a:lnTo>
                  <a:pt x="7507519" y="7785937"/>
                </a:lnTo>
                <a:lnTo>
                  <a:pt x="0" y="7785937"/>
                </a:lnTo>
                <a:lnTo>
                  <a:pt x="0" y="0"/>
                </a:lnTo>
                <a:close/>
              </a:path>
            </a:pathLst>
          </a:custGeom>
          <a:blipFill>
            <a:blip r:embed="rId6"/>
            <a:stretch>
              <a:fillRect t="-17" r="-12117" b="-17"/>
            </a:stretch>
          </a:blipFill>
        </p:spPr>
      </p:sp>
      <p:grpSp>
        <p:nvGrpSpPr>
          <p:cNvPr id="7" name="Group 7"/>
          <p:cNvGrpSpPr/>
          <p:nvPr/>
        </p:nvGrpSpPr>
        <p:grpSpPr>
          <a:xfrm>
            <a:off x="15418668" y="7724193"/>
            <a:ext cx="763859" cy="7638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564357"/>
            <a:ext cx="19430051" cy="585913"/>
            <a:chOff x="0" y="0"/>
            <a:chExt cx="25906735" cy="781217"/>
          </a:xfrm>
        </p:grpSpPr>
        <p:grpSp>
          <p:nvGrpSpPr>
            <p:cNvPr id="11" name="Group 11"/>
            <p:cNvGrpSpPr/>
            <p:nvPr/>
          </p:nvGrpSpPr>
          <p:grpSpPr>
            <a:xfrm>
              <a:off x="0" y="0"/>
              <a:ext cx="25906735" cy="781217"/>
              <a:chOff x="0" y="0"/>
              <a:chExt cx="4576633" cy="138008"/>
            </a:xfrm>
          </p:grpSpPr>
          <p:sp>
            <p:nvSpPr>
              <p:cNvPr id="12" name="Freeform 12"/>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3" name="TextBox 13"/>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5" name="TextBox 15"/>
          <p:cNvSpPr txBox="1"/>
          <p:nvPr/>
        </p:nvSpPr>
        <p:spPr>
          <a:xfrm>
            <a:off x="17149528" y="9464347"/>
            <a:ext cx="1130919" cy="668132"/>
          </a:xfrm>
          <a:prstGeom prst="rect">
            <a:avLst/>
          </a:prstGeom>
        </p:spPr>
        <p:txBody>
          <a:bodyPr wrap="square"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1135001"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EfficientNetV2-BSL</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0.96</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0.88</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272459" y="1495711"/>
            <a:ext cx="7464658" cy="7762589"/>
          </a:xfrm>
          <a:custGeom>
            <a:avLst/>
            <a:gdLst/>
            <a:ahLst/>
            <a:cxnLst/>
            <a:rect l="l" t="t" r="r" b="b"/>
            <a:pathLst>
              <a:path w="7464658" h="7762589">
                <a:moveTo>
                  <a:pt x="0" y="0"/>
                </a:moveTo>
                <a:lnTo>
                  <a:pt x="7464658" y="0"/>
                </a:lnTo>
                <a:lnTo>
                  <a:pt x="7464658" y="7762589"/>
                </a:lnTo>
                <a:lnTo>
                  <a:pt x="0" y="7762589"/>
                </a:lnTo>
                <a:lnTo>
                  <a:pt x="0" y="0"/>
                </a:lnTo>
                <a:close/>
              </a:path>
            </a:pathLst>
          </a:custGeom>
          <a:blipFill>
            <a:blip r:embed="rId6"/>
            <a:stretch>
              <a:fillRect l="-12" r="-12132"/>
            </a:stretch>
          </a:blipFill>
        </p:spPr>
      </p:sp>
      <p:grpSp>
        <p:nvGrpSpPr>
          <p:cNvPr id="7" name="Group 7"/>
          <p:cNvGrpSpPr/>
          <p:nvPr/>
        </p:nvGrpSpPr>
        <p:grpSpPr>
          <a:xfrm>
            <a:off x="12458941" y="4295871"/>
            <a:ext cx="1512627" cy="15126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564357"/>
            <a:ext cx="19430051" cy="585913"/>
            <a:chOff x="0" y="0"/>
            <a:chExt cx="25906735" cy="781217"/>
          </a:xfrm>
        </p:grpSpPr>
        <p:grpSp>
          <p:nvGrpSpPr>
            <p:cNvPr id="11" name="Group 11"/>
            <p:cNvGrpSpPr/>
            <p:nvPr/>
          </p:nvGrpSpPr>
          <p:grpSpPr>
            <a:xfrm>
              <a:off x="0" y="0"/>
              <a:ext cx="25906735" cy="781217"/>
              <a:chOff x="0" y="0"/>
              <a:chExt cx="4576633" cy="138008"/>
            </a:xfrm>
          </p:grpSpPr>
          <p:sp>
            <p:nvSpPr>
              <p:cNvPr id="12" name="Freeform 12"/>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3" name="TextBox 13"/>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5" name="TextBox 15"/>
          <p:cNvSpPr txBox="1"/>
          <p:nvPr/>
        </p:nvSpPr>
        <p:spPr>
          <a:xfrm>
            <a:off x="17490660" y="9448690"/>
            <a:ext cx="667861"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5880">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64481" y="357187"/>
            <a:ext cx="10770500"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EfficientNetV2-LIS</a:t>
            </a:r>
          </a:p>
        </p:txBody>
      </p:sp>
      <p:graphicFrame>
        <p:nvGraphicFramePr>
          <p:cNvPr id="5" name="Table 5"/>
          <p:cNvGraphicFramePr>
            <a:graphicFrameLocks noGrp="1"/>
          </p:cNvGraphicFramePr>
          <p:nvPr/>
        </p:nvGraphicFramePr>
        <p:xfrm>
          <a:off x="503242" y="3782310"/>
          <a:ext cx="7847905" cy="3549740"/>
        </p:xfrm>
        <a:graphic>
          <a:graphicData uri="http://schemas.openxmlformats.org/drawingml/2006/table">
            <a:tbl>
              <a:tblPr/>
              <a:tblGrid>
                <a:gridCol w="1974265">
                  <a:extLst>
                    <a:ext uri="{9D8B030D-6E8A-4147-A177-3AD203B41FA5}">
                      <a16:colId xmlns:a16="http://schemas.microsoft.com/office/drawing/2014/main" val="20000"/>
                    </a:ext>
                  </a:extLst>
                </a:gridCol>
                <a:gridCol w="1468410">
                  <a:extLst>
                    <a:ext uri="{9D8B030D-6E8A-4147-A177-3AD203B41FA5}">
                      <a16:colId xmlns:a16="http://schemas.microsoft.com/office/drawing/2014/main" val="20001"/>
                    </a:ext>
                  </a:extLst>
                </a:gridCol>
                <a:gridCol w="1468410">
                  <a:extLst>
                    <a:ext uri="{9D8B030D-6E8A-4147-A177-3AD203B41FA5}">
                      <a16:colId xmlns:a16="http://schemas.microsoft.com/office/drawing/2014/main" val="20002"/>
                    </a:ext>
                  </a:extLst>
                </a:gridCol>
                <a:gridCol w="1468410">
                  <a:extLst>
                    <a:ext uri="{9D8B030D-6E8A-4147-A177-3AD203B41FA5}">
                      <a16:colId xmlns:a16="http://schemas.microsoft.com/office/drawing/2014/main" val="20003"/>
                    </a:ext>
                  </a:extLst>
                </a:gridCol>
                <a:gridCol w="1468410">
                  <a:extLst>
                    <a:ext uri="{9D8B030D-6E8A-4147-A177-3AD203B41FA5}">
                      <a16:colId xmlns:a16="http://schemas.microsoft.com/office/drawing/2014/main" val="20004"/>
                    </a:ext>
                  </a:extLst>
                </a:gridCol>
              </a:tblGrid>
              <a:tr h="887435">
                <a:tc>
                  <a:txBody>
                    <a:bodyPr/>
                    <a:lstStyle/>
                    <a:p>
                      <a:pPr algn="ctr">
                        <a:lnSpc>
                          <a:spcPts val="2239"/>
                        </a:lnSpc>
                        <a:defRPr/>
                      </a:pPr>
                      <a:r>
                        <a:rPr lang="en-US" sz="1599" b="1">
                          <a:solidFill>
                            <a:srgbClr val="FFFFFF"/>
                          </a:solidFill>
                          <a:latin typeface="Quicksand Bold"/>
                          <a:ea typeface="Quicksand Bold"/>
                          <a:cs typeface="Quicksand Bold"/>
                          <a:sym typeface="Quicksand Bold"/>
                        </a:rPr>
                        <a:t>Batch/Epochs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Accuracy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Precision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Recall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tc>
                  <a:txBody>
                    <a:bodyPr/>
                    <a:lstStyle/>
                    <a:p>
                      <a:pPr algn="ctr">
                        <a:lnSpc>
                          <a:spcPts val="2239"/>
                        </a:lnSpc>
                        <a:defRPr/>
                      </a:pPr>
                      <a:r>
                        <a:rPr lang="en-US" sz="1599" b="1">
                          <a:solidFill>
                            <a:srgbClr val="FFFFFF"/>
                          </a:solidFill>
                          <a:latin typeface="Quicksand Bold"/>
                          <a:ea typeface="Quicksand Bold"/>
                          <a:cs typeface="Quicksand Bold"/>
                          <a:sym typeface="Quicksand Bold"/>
                        </a:rPr>
                        <a:t>F1 Score</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127FCE"/>
                    </a:solidFill>
                  </a:tcPr>
                </a:tc>
                <a:extLst>
                  <a:ext uri="{0D108BD9-81ED-4DB2-BD59-A6C34878D82A}">
                    <a16:rowId xmlns:a16="http://schemas.microsoft.com/office/drawing/2014/main" val="10000"/>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16/10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32/15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87435">
                <a:tc>
                  <a:txBody>
                    <a:bodyPr/>
                    <a:lstStyle/>
                    <a:p>
                      <a:pPr algn="ctr">
                        <a:lnSpc>
                          <a:spcPts val="2799"/>
                        </a:lnSpc>
                        <a:defRPr/>
                      </a:pPr>
                      <a:r>
                        <a:rPr lang="en-US" sz="1999">
                          <a:solidFill>
                            <a:srgbClr val="000000"/>
                          </a:solidFill>
                          <a:latin typeface="Quicksand"/>
                          <a:ea typeface="Quicksand"/>
                          <a:cs typeface="Quicksand"/>
                          <a:sym typeface="Quicksand"/>
                        </a:rPr>
                        <a:t>64/20</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0.94</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tc>
                  <a:txBody>
                    <a:bodyPr/>
                    <a:lstStyle/>
                    <a:p>
                      <a:pPr algn="ctr">
                        <a:lnSpc>
                          <a:spcPts val="2799"/>
                        </a:lnSpc>
                        <a:defRPr/>
                      </a:pPr>
                      <a:r>
                        <a:rPr lang="en-US" sz="1999">
                          <a:solidFill>
                            <a:srgbClr val="000000"/>
                          </a:solidFill>
                          <a:latin typeface="Quicksand"/>
                          <a:ea typeface="Quicksand"/>
                          <a:cs typeface="Quicksand"/>
                          <a:sym typeface="Quicksand"/>
                        </a:rPr>
                        <a:t>0.93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Freeform 6"/>
          <p:cNvSpPr/>
          <p:nvPr/>
        </p:nvSpPr>
        <p:spPr>
          <a:xfrm>
            <a:off x="9144000" y="1472363"/>
            <a:ext cx="7632353" cy="7785937"/>
          </a:xfrm>
          <a:custGeom>
            <a:avLst/>
            <a:gdLst/>
            <a:ahLst/>
            <a:cxnLst/>
            <a:rect l="l" t="t" r="r" b="b"/>
            <a:pathLst>
              <a:path w="7632353" h="7785937">
                <a:moveTo>
                  <a:pt x="0" y="0"/>
                </a:moveTo>
                <a:lnTo>
                  <a:pt x="7632353" y="0"/>
                </a:lnTo>
                <a:lnTo>
                  <a:pt x="7632353" y="7785937"/>
                </a:lnTo>
                <a:lnTo>
                  <a:pt x="0" y="7785937"/>
                </a:lnTo>
                <a:lnTo>
                  <a:pt x="0" y="0"/>
                </a:lnTo>
                <a:close/>
              </a:path>
            </a:pathLst>
          </a:custGeom>
          <a:blipFill>
            <a:blip r:embed="rId6"/>
            <a:stretch>
              <a:fillRect t="-17" r="-10283" b="-17"/>
            </a:stretch>
          </a:blipFill>
        </p:spPr>
      </p:sp>
      <p:grpSp>
        <p:nvGrpSpPr>
          <p:cNvPr id="7" name="Group 7"/>
          <p:cNvGrpSpPr/>
          <p:nvPr/>
        </p:nvGrpSpPr>
        <p:grpSpPr>
          <a:xfrm>
            <a:off x="9641032" y="3111560"/>
            <a:ext cx="882399" cy="88239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026253" y="2158286"/>
            <a:ext cx="882399" cy="8823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5757"/>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8" name="TextBox 18"/>
          <p:cNvSpPr txBox="1"/>
          <p:nvPr/>
        </p:nvSpPr>
        <p:spPr>
          <a:xfrm>
            <a:off x="17491612" y="9448690"/>
            <a:ext cx="66595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64481" y="357221"/>
            <a:ext cx="9616248" cy="1333434"/>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VGG</a:t>
            </a:r>
          </a:p>
        </p:txBody>
      </p:sp>
      <p:sp>
        <p:nvSpPr>
          <p:cNvPr id="5" name="Freeform 5"/>
          <p:cNvSpPr/>
          <p:nvPr/>
        </p:nvSpPr>
        <p:spPr>
          <a:xfrm>
            <a:off x="9501277" y="865849"/>
            <a:ext cx="8250925" cy="8392451"/>
          </a:xfrm>
          <a:custGeom>
            <a:avLst/>
            <a:gdLst/>
            <a:ahLst/>
            <a:cxnLst/>
            <a:rect l="l" t="t" r="r" b="b"/>
            <a:pathLst>
              <a:path w="8250925" h="8392451">
                <a:moveTo>
                  <a:pt x="0" y="0"/>
                </a:moveTo>
                <a:lnTo>
                  <a:pt x="8250925" y="0"/>
                </a:lnTo>
                <a:lnTo>
                  <a:pt x="8250925" y="8392451"/>
                </a:lnTo>
                <a:lnTo>
                  <a:pt x="0" y="8392451"/>
                </a:lnTo>
                <a:lnTo>
                  <a:pt x="0" y="0"/>
                </a:lnTo>
                <a:close/>
              </a:path>
            </a:pathLst>
          </a:custGeom>
          <a:blipFill>
            <a:blip r:embed="rId4"/>
            <a:stretch>
              <a:fillRect/>
            </a:stretch>
          </a:blipFill>
        </p:spPr>
      </p:sp>
      <p:sp>
        <p:nvSpPr>
          <p:cNvPr id="6" name="TextBox 6"/>
          <p:cNvSpPr txBox="1"/>
          <p:nvPr/>
        </p:nvSpPr>
        <p:spPr>
          <a:xfrm>
            <a:off x="16032380" y="309596"/>
            <a:ext cx="1708514" cy="407918"/>
          </a:xfrm>
          <a:prstGeom prst="rect">
            <a:avLst/>
          </a:prstGeom>
        </p:spPr>
        <p:txBody>
          <a:bodyPr lIns="0" tIns="0" rIns="0" bIns="0" rtlCol="0" anchor="t">
            <a:spAutoFit/>
          </a:bodyPr>
          <a:lstStyle/>
          <a:p>
            <a:pPr algn="ctr">
              <a:lnSpc>
                <a:spcPts val="3241"/>
              </a:lnSpc>
            </a:pPr>
            <a:r>
              <a:rPr lang="en-US" sz="2315" b="1">
                <a:solidFill>
                  <a:srgbClr val="FCFFFA"/>
                </a:solidFill>
                <a:latin typeface="Rasputin Bold"/>
                <a:ea typeface="Rasputin Bold"/>
                <a:cs typeface="Rasputin Bold"/>
                <a:sym typeface="Rasputin Bold"/>
              </a:rPr>
              <a:t>Source [9]</a:t>
            </a:r>
          </a:p>
        </p:txBody>
      </p:sp>
      <p:grpSp>
        <p:nvGrpSpPr>
          <p:cNvPr id="7" name="Group 7"/>
          <p:cNvGrpSpPr/>
          <p:nvPr/>
        </p:nvGrpSpPr>
        <p:grpSpPr>
          <a:xfrm>
            <a:off x="567201" y="2293018"/>
            <a:ext cx="8576799" cy="5700963"/>
            <a:chOff x="0" y="0"/>
            <a:chExt cx="11435732" cy="7601284"/>
          </a:xfrm>
        </p:grpSpPr>
        <p:grpSp>
          <p:nvGrpSpPr>
            <p:cNvPr id="8" name="Group 8"/>
            <p:cNvGrpSpPr/>
            <p:nvPr/>
          </p:nvGrpSpPr>
          <p:grpSpPr>
            <a:xfrm>
              <a:off x="0" y="0"/>
              <a:ext cx="11435732" cy="7601284"/>
              <a:chOff x="0" y="0"/>
              <a:chExt cx="2080919" cy="1383178"/>
            </a:xfrm>
          </p:grpSpPr>
          <p:sp>
            <p:nvSpPr>
              <p:cNvPr id="9" name="Freeform 9"/>
              <p:cNvSpPr/>
              <p:nvPr/>
            </p:nvSpPr>
            <p:spPr>
              <a:xfrm>
                <a:off x="0" y="0"/>
                <a:ext cx="2080919" cy="1383178"/>
              </a:xfrm>
              <a:custGeom>
                <a:avLst/>
                <a:gdLst/>
                <a:ahLst/>
                <a:cxnLst/>
                <a:rect l="l" t="t" r="r" b="b"/>
                <a:pathLst>
                  <a:path w="2080919" h="1383178">
                    <a:moveTo>
                      <a:pt x="0" y="0"/>
                    </a:moveTo>
                    <a:lnTo>
                      <a:pt x="2080919" y="0"/>
                    </a:lnTo>
                    <a:lnTo>
                      <a:pt x="2080919" y="1383178"/>
                    </a:lnTo>
                    <a:lnTo>
                      <a:pt x="0" y="1383178"/>
                    </a:lnTo>
                    <a:close/>
                  </a:path>
                </a:pathLst>
              </a:custGeom>
              <a:solidFill>
                <a:srgbClr val="FCFFFA"/>
              </a:solidFill>
              <a:ln cap="sq">
                <a:noFill/>
                <a:prstDash val="solid"/>
                <a:miter/>
              </a:ln>
            </p:spPr>
          </p:sp>
          <p:sp>
            <p:nvSpPr>
              <p:cNvPr id="10" name="TextBox 10"/>
              <p:cNvSpPr txBox="1"/>
              <p:nvPr/>
            </p:nvSpPr>
            <p:spPr>
              <a:xfrm>
                <a:off x="0" y="-38100"/>
                <a:ext cx="2080919" cy="1421278"/>
              </a:xfrm>
              <a:prstGeom prst="rect">
                <a:avLst/>
              </a:prstGeom>
            </p:spPr>
            <p:txBody>
              <a:bodyPr lIns="55145" tIns="55145" rIns="55145" bIns="55145" rtlCol="0" anchor="ctr"/>
              <a:lstStyle/>
              <a:p>
                <a:pPr algn="l">
                  <a:lnSpc>
                    <a:spcPts val="2659"/>
                  </a:lnSpc>
                </a:pPr>
                <a:endParaRPr/>
              </a:p>
            </p:txBody>
          </p:sp>
        </p:grpSp>
        <p:sp>
          <p:nvSpPr>
            <p:cNvPr id="11" name="TextBox 11"/>
            <p:cNvSpPr txBox="1"/>
            <p:nvPr/>
          </p:nvSpPr>
          <p:spPr>
            <a:xfrm>
              <a:off x="553539" y="759136"/>
              <a:ext cx="10328654" cy="5997288"/>
            </a:xfrm>
            <a:prstGeom prst="rect">
              <a:avLst/>
            </a:prstGeom>
          </p:spPr>
          <p:txBody>
            <a:bodyPr lIns="0" tIns="0" rIns="0" bIns="0" rtlCol="0" anchor="t">
              <a:spAutoFit/>
            </a:bodyPr>
            <a:lstStyle/>
            <a:p>
              <a:pPr algn="l">
                <a:lnSpc>
                  <a:spcPts val="4559"/>
                </a:lnSpc>
                <a:spcBef>
                  <a:spcPct val="0"/>
                </a:spcBef>
              </a:pPr>
              <a:r>
                <a:rPr lang="en-US" sz="3039">
                  <a:solidFill>
                    <a:srgbClr val="000000"/>
                  </a:solidFill>
                  <a:latin typeface="Quicksand"/>
                  <a:ea typeface="Quicksand"/>
                  <a:cs typeface="Quicksand"/>
                  <a:sym typeface="Quicksand"/>
                </a:rPr>
                <a:t>VGG is a deep convolutional neural network, with a very simple architecture:</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input layer,</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convolutional layer: 3x3 kernel and a stride of 1,</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max pooling: 2x2 window and stride 2,</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3 fully connected layers,</a:t>
              </a:r>
            </a:p>
            <a:p>
              <a:pPr marL="656227" lvl="1" indent="-328114" algn="l">
                <a:lnSpc>
                  <a:spcPts val="4559"/>
                </a:lnSpc>
                <a:spcBef>
                  <a:spcPct val="0"/>
                </a:spcBef>
                <a:buFont typeface="Arial"/>
                <a:buChar char="•"/>
              </a:pPr>
              <a:r>
                <a:rPr lang="en-US" sz="3039">
                  <a:solidFill>
                    <a:srgbClr val="000000"/>
                  </a:solidFill>
                  <a:latin typeface="Quicksand"/>
                  <a:ea typeface="Quicksand"/>
                  <a:cs typeface="Quicksand"/>
                  <a:sym typeface="Quicksand"/>
                </a:rPr>
                <a:t>output layer.</a:t>
              </a:r>
            </a:p>
          </p:txBody>
        </p:sp>
      </p:grpSp>
      <p:grpSp>
        <p:nvGrpSpPr>
          <p:cNvPr id="12" name="Group 12"/>
          <p:cNvGrpSpPr/>
          <p:nvPr/>
        </p:nvGrpSpPr>
        <p:grpSpPr>
          <a:xfrm>
            <a:off x="0" y="9564357"/>
            <a:ext cx="19430051" cy="585913"/>
            <a:chOff x="0" y="0"/>
            <a:chExt cx="25906735" cy="781217"/>
          </a:xfrm>
        </p:grpSpPr>
        <p:grpSp>
          <p:nvGrpSpPr>
            <p:cNvPr id="13" name="Group 13"/>
            <p:cNvGrpSpPr/>
            <p:nvPr/>
          </p:nvGrpSpPr>
          <p:grpSpPr>
            <a:xfrm>
              <a:off x="0" y="0"/>
              <a:ext cx="25906735" cy="781217"/>
              <a:chOff x="0" y="0"/>
              <a:chExt cx="4576633" cy="138008"/>
            </a:xfrm>
          </p:grpSpPr>
          <p:sp>
            <p:nvSpPr>
              <p:cNvPr id="14" name="Freeform 1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5" name="TextBox 1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7" name="TextBox 17"/>
          <p:cNvSpPr txBox="1"/>
          <p:nvPr/>
        </p:nvSpPr>
        <p:spPr>
          <a:xfrm>
            <a:off x="17377227" y="9480005"/>
            <a:ext cx="1082617" cy="668132"/>
          </a:xfrm>
          <a:prstGeom prst="rect">
            <a:avLst/>
          </a:prstGeom>
        </p:spPr>
        <p:txBody>
          <a:bodyPr wrap="square"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97801" y="3034880"/>
            <a:ext cx="7273956" cy="4859544"/>
            <a:chOff x="0" y="0"/>
            <a:chExt cx="9698608" cy="6479392"/>
          </a:xfrm>
        </p:grpSpPr>
        <p:grpSp>
          <p:nvGrpSpPr>
            <p:cNvPr id="5" name="Group 5"/>
            <p:cNvGrpSpPr/>
            <p:nvPr/>
          </p:nvGrpSpPr>
          <p:grpSpPr>
            <a:xfrm>
              <a:off x="0" y="0"/>
              <a:ext cx="9698608" cy="6479392"/>
              <a:chOff x="0" y="0"/>
              <a:chExt cx="1764821" cy="1179031"/>
            </a:xfrm>
          </p:grpSpPr>
          <p:sp>
            <p:nvSpPr>
              <p:cNvPr id="6" name="Freeform 6"/>
              <p:cNvSpPr/>
              <p:nvPr/>
            </p:nvSpPr>
            <p:spPr>
              <a:xfrm>
                <a:off x="0" y="0"/>
                <a:ext cx="1764821" cy="1179032"/>
              </a:xfrm>
              <a:custGeom>
                <a:avLst/>
                <a:gdLst/>
                <a:ahLst/>
                <a:cxnLst/>
                <a:rect l="l" t="t" r="r" b="b"/>
                <a:pathLst>
                  <a:path w="1764821" h="1179032">
                    <a:moveTo>
                      <a:pt x="0" y="0"/>
                    </a:moveTo>
                    <a:lnTo>
                      <a:pt x="1764821" y="0"/>
                    </a:lnTo>
                    <a:lnTo>
                      <a:pt x="1764821" y="1179032"/>
                    </a:lnTo>
                    <a:lnTo>
                      <a:pt x="0" y="1179032"/>
                    </a:lnTo>
                    <a:close/>
                  </a:path>
                </a:pathLst>
              </a:custGeom>
              <a:solidFill>
                <a:srgbClr val="FCFFFA"/>
              </a:solidFill>
              <a:ln cap="sq">
                <a:noFill/>
                <a:prstDash val="solid"/>
                <a:miter/>
              </a:ln>
            </p:spPr>
          </p:sp>
          <p:sp>
            <p:nvSpPr>
              <p:cNvPr id="7" name="TextBox 7"/>
              <p:cNvSpPr txBox="1"/>
              <p:nvPr/>
            </p:nvSpPr>
            <p:spPr>
              <a:xfrm>
                <a:off x="0" y="-38100"/>
                <a:ext cx="1764821" cy="1217131"/>
              </a:xfrm>
              <a:prstGeom prst="rect">
                <a:avLst/>
              </a:prstGeom>
            </p:spPr>
            <p:txBody>
              <a:bodyPr lIns="55145" tIns="55145" rIns="55145" bIns="55145" rtlCol="0" anchor="ctr"/>
              <a:lstStyle/>
              <a:p>
                <a:pPr algn="l">
                  <a:lnSpc>
                    <a:spcPts val="2659"/>
                  </a:lnSpc>
                </a:pPr>
                <a:endParaRPr/>
              </a:p>
            </p:txBody>
          </p:sp>
        </p:grpSp>
        <p:sp>
          <p:nvSpPr>
            <p:cNvPr id="8" name="TextBox 8"/>
            <p:cNvSpPr txBox="1"/>
            <p:nvPr/>
          </p:nvSpPr>
          <p:spPr>
            <a:xfrm>
              <a:off x="469455" y="577313"/>
              <a:ext cx="8759699" cy="5239042"/>
            </a:xfrm>
            <a:prstGeom prst="rect">
              <a:avLst/>
            </a:prstGeom>
          </p:spPr>
          <p:txBody>
            <a:bodyPr lIns="0" tIns="0" rIns="0" bIns="0" rtlCol="0" anchor="t">
              <a:spAutoFit/>
            </a:bodyPr>
            <a:lstStyle/>
            <a:p>
              <a:pPr algn="l">
                <a:lnSpc>
                  <a:spcPts val="4559"/>
                </a:lnSpc>
              </a:pPr>
              <a:r>
                <a:rPr lang="en-US" sz="3039">
                  <a:solidFill>
                    <a:srgbClr val="000000"/>
                  </a:solidFill>
                  <a:latin typeface="Quicksand"/>
                  <a:ea typeface="Quicksand"/>
                  <a:cs typeface="Quicksand"/>
                  <a:sym typeface="Quicksand"/>
                </a:rPr>
                <a:t>The extra depth of VGG19 allows it to learn more complex features.</a:t>
              </a:r>
            </a:p>
            <a:p>
              <a:pPr algn="l">
                <a:lnSpc>
                  <a:spcPts val="4559"/>
                </a:lnSpc>
              </a:pPr>
              <a:endParaRPr lang="en-US" sz="3039">
                <a:solidFill>
                  <a:srgbClr val="000000"/>
                </a:solidFill>
                <a:latin typeface="Quicksand"/>
                <a:ea typeface="Quicksand"/>
                <a:cs typeface="Quicksand"/>
                <a:sym typeface="Quicksand"/>
              </a:endParaRPr>
            </a:p>
            <a:p>
              <a:pPr algn="l">
                <a:lnSpc>
                  <a:spcPts val="4559"/>
                </a:lnSpc>
                <a:spcBef>
                  <a:spcPct val="0"/>
                </a:spcBef>
              </a:pPr>
              <a:r>
                <a:rPr lang="en-US" sz="3039">
                  <a:solidFill>
                    <a:srgbClr val="000000"/>
                  </a:solidFill>
                  <a:latin typeface="Quicksand"/>
                  <a:ea typeface="Quicksand"/>
                  <a:cs typeface="Quicksand"/>
                  <a:sym typeface="Quicksand"/>
                </a:rPr>
                <a:t>Expected better results for a batch size of 32 and 15 epochs due to balance between training and generalization.</a:t>
              </a:r>
            </a:p>
          </p:txBody>
        </p:sp>
      </p:grpSp>
      <p:sp>
        <p:nvSpPr>
          <p:cNvPr id="9" name="Freeform 9"/>
          <p:cNvSpPr/>
          <p:nvPr/>
        </p:nvSpPr>
        <p:spPr>
          <a:xfrm>
            <a:off x="7876054" y="2515638"/>
            <a:ext cx="10014145" cy="5898029"/>
          </a:xfrm>
          <a:custGeom>
            <a:avLst/>
            <a:gdLst/>
            <a:ahLst/>
            <a:cxnLst/>
            <a:rect l="l" t="t" r="r" b="b"/>
            <a:pathLst>
              <a:path w="10014145" h="5898029">
                <a:moveTo>
                  <a:pt x="0" y="0"/>
                </a:moveTo>
                <a:lnTo>
                  <a:pt x="10014145" y="0"/>
                </a:lnTo>
                <a:lnTo>
                  <a:pt x="10014145" y="5898029"/>
                </a:lnTo>
                <a:lnTo>
                  <a:pt x="0" y="5898029"/>
                </a:lnTo>
                <a:lnTo>
                  <a:pt x="0" y="0"/>
                </a:lnTo>
                <a:close/>
              </a:path>
            </a:pathLst>
          </a:custGeom>
          <a:blipFill>
            <a:blip r:embed="rId4"/>
            <a:stretch>
              <a:fillRect/>
            </a:stretch>
          </a:blipFill>
        </p:spPr>
      </p:sp>
      <p:sp>
        <p:nvSpPr>
          <p:cNvPr id="10" name="TextBox 10"/>
          <p:cNvSpPr txBox="1"/>
          <p:nvPr/>
        </p:nvSpPr>
        <p:spPr>
          <a:xfrm>
            <a:off x="16169688" y="8499154"/>
            <a:ext cx="1720512" cy="373331"/>
          </a:xfrm>
          <a:prstGeom prst="rect">
            <a:avLst/>
          </a:prstGeom>
        </p:spPr>
        <p:txBody>
          <a:bodyPr lIns="0" tIns="0" rIns="0" bIns="0" rtlCol="0" anchor="t">
            <a:spAutoFit/>
          </a:bodyPr>
          <a:lstStyle/>
          <a:p>
            <a:pPr algn="ctr">
              <a:lnSpc>
                <a:spcPts val="3047"/>
              </a:lnSpc>
            </a:pPr>
            <a:r>
              <a:rPr lang="en-US" sz="2176" b="1">
                <a:solidFill>
                  <a:srgbClr val="FCFFFA"/>
                </a:solidFill>
                <a:latin typeface="Rasputin Bold"/>
                <a:ea typeface="Rasputin Bold"/>
                <a:cs typeface="Rasputin Bold"/>
                <a:sym typeface="Rasputin Bold"/>
              </a:rPr>
              <a:t>Source [10]</a:t>
            </a:r>
          </a:p>
        </p:txBody>
      </p:sp>
      <p:sp>
        <p:nvSpPr>
          <p:cNvPr id="11" name="TextBox 11"/>
          <p:cNvSpPr txBox="1"/>
          <p:nvPr/>
        </p:nvSpPr>
        <p:spPr>
          <a:xfrm>
            <a:off x="664481" y="357221"/>
            <a:ext cx="9616248" cy="1333434"/>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VGG</a:t>
            </a:r>
          </a:p>
        </p:txBody>
      </p:sp>
      <p:grpSp>
        <p:nvGrpSpPr>
          <p:cNvPr id="12" name="Group 12"/>
          <p:cNvGrpSpPr/>
          <p:nvPr/>
        </p:nvGrpSpPr>
        <p:grpSpPr>
          <a:xfrm>
            <a:off x="0" y="9564357"/>
            <a:ext cx="19430051" cy="585913"/>
            <a:chOff x="0" y="0"/>
            <a:chExt cx="25906735" cy="781217"/>
          </a:xfrm>
        </p:grpSpPr>
        <p:grpSp>
          <p:nvGrpSpPr>
            <p:cNvPr id="13" name="Group 13"/>
            <p:cNvGrpSpPr/>
            <p:nvPr/>
          </p:nvGrpSpPr>
          <p:grpSpPr>
            <a:xfrm>
              <a:off x="0" y="0"/>
              <a:ext cx="25906735" cy="781217"/>
              <a:chOff x="0" y="0"/>
              <a:chExt cx="4576633" cy="138008"/>
            </a:xfrm>
          </p:grpSpPr>
          <p:sp>
            <p:nvSpPr>
              <p:cNvPr id="14" name="Freeform 14"/>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5" name="TextBox 15"/>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7" name="TextBox 17"/>
          <p:cNvSpPr txBox="1"/>
          <p:nvPr/>
        </p:nvSpPr>
        <p:spPr>
          <a:xfrm>
            <a:off x="17487008" y="9448690"/>
            <a:ext cx="67516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LIS</a:t>
              </a:r>
            </a:p>
          </p:txBody>
        </p:sp>
      </p:grpSp>
      <p:graphicFrame>
        <p:nvGraphicFramePr>
          <p:cNvPr id="9" name="Table 9"/>
          <p:cNvGraphicFramePr>
            <a:graphicFrameLocks noGrp="1"/>
          </p:cNvGraphicFramePr>
          <p:nvPr/>
        </p:nvGraphicFramePr>
        <p:xfrm>
          <a:off x="9259715" y="3136418"/>
          <a:ext cx="8778630" cy="5735908"/>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3977">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3977">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3977">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b="1">
                          <a:solidFill>
                            <a:srgbClr val="160042"/>
                          </a:solidFill>
                          <a:latin typeface="Rasputin Bold"/>
                          <a:ea typeface="Rasputin Bold"/>
                          <a:cs typeface="Rasputin Bold"/>
                          <a:sym typeface="Rasputin Bold"/>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3977">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610"/>
                        </a:lnSpc>
                        <a:defRPr/>
                      </a:pPr>
                      <a:r>
                        <a:rPr lang="en-US" sz="3293">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LIS</a:t>
              </a:r>
            </a:p>
          </p:txBody>
        </p:sp>
      </p:grpSp>
      <p:graphicFrame>
        <p:nvGraphicFramePr>
          <p:cNvPr id="15" name="Table 15"/>
          <p:cNvGraphicFramePr>
            <a:graphicFrameLocks noGrp="1"/>
          </p:cNvGraphicFramePr>
          <p:nvPr/>
        </p:nvGraphicFramePr>
        <p:xfrm>
          <a:off x="249655" y="3136418"/>
          <a:ext cx="8778630" cy="5739772"/>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4943">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34943">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34943">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34943">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610"/>
                        </a:lnSpc>
                        <a:defRPr/>
                      </a:pPr>
                      <a:r>
                        <a:rPr lang="en-US" sz="3293" b="1">
                          <a:solidFill>
                            <a:srgbClr val="002915"/>
                          </a:solidFill>
                          <a:latin typeface="Rasputin Bold"/>
                          <a:ea typeface="Rasputin Bold"/>
                          <a:cs typeface="Rasputin Bold"/>
                          <a:sym typeface="Rasputin Bold"/>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610"/>
                        </a:lnSpc>
                        <a:defRPr/>
                      </a:pPr>
                      <a:r>
                        <a:rPr lang="en-US" sz="3293">
                          <a:solidFill>
                            <a:srgbClr val="002915"/>
                          </a:solidFill>
                          <a:latin typeface="Rasputin"/>
                          <a:ea typeface="Rasputin"/>
                          <a:cs typeface="Rasputin"/>
                          <a:sym typeface="Rasputin"/>
                        </a:rPr>
                        <a:t>0.98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913"/>
            <a:chOff x="0" y="0"/>
            <a:chExt cx="25906735" cy="781217"/>
          </a:xfrm>
        </p:grpSpPr>
        <p:grpSp>
          <p:nvGrpSpPr>
            <p:cNvPr id="17" name="Group 17"/>
            <p:cNvGrpSpPr/>
            <p:nvPr/>
          </p:nvGrpSpPr>
          <p:grpSpPr>
            <a:xfrm>
              <a:off x="0" y="0"/>
              <a:ext cx="25906735" cy="781217"/>
              <a:chOff x="0" y="0"/>
              <a:chExt cx="4576633" cy="138008"/>
            </a:xfrm>
          </p:grpSpPr>
          <p:sp>
            <p:nvSpPr>
              <p:cNvPr id="18" name="Freeform 1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9" name="TextBox 1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91612" y="9448690"/>
            <a:ext cx="66595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74019" y="602992"/>
            <a:ext cx="17567083" cy="3489469"/>
            <a:chOff x="0" y="0"/>
            <a:chExt cx="23422777" cy="4652625"/>
          </a:xfrm>
        </p:grpSpPr>
        <p:sp>
          <p:nvSpPr>
            <p:cNvPr id="6" name="TextBox 6"/>
            <p:cNvSpPr txBox="1"/>
            <p:nvPr/>
          </p:nvSpPr>
          <p:spPr>
            <a:xfrm>
              <a:off x="0" y="2334238"/>
              <a:ext cx="23422777" cy="2318387"/>
            </a:xfrm>
            <a:prstGeom prst="rect">
              <a:avLst/>
            </a:prstGeom>
          </p:spPr>
          <p:txBody>
            <a:bodyPr lIns="0" tIns="0" rIns="0" bIns="0" rtlCol="0" anchor="t">
              <a:spAutoFit/>
            </a:bodyPr>
            <a:lstStyle/>
            <a:p>
              <a:pPr algn="l">
                <a:lnSpc>
                  <a:spcPts val="5699"/>
                </a:lnSpc>
              </a:pPr>
              <a:endParaRPr/>
            </a:p>
            <a:p>
              <a:pPr algn="l">
                <a:lnSpc>
                  <a:spcPts val="2850"/>
                </a:lnSpc>
              </a:pPr>
              <a:endParaRPr/>
            </a:p>
            <a:p>
              <a:pPr algn="l">
                <a:lnSpc>
                  <a:spcPts val="5699"/>
                </a:lnSpc>
              </a:pPr>
              <a:endParaRPr/>
            </a:p>
          </p:txBody>
        </p:sp>
        <p:sp>
          <p:nvSpPr>
            <p:cNvPr id="7" name="TextBox 7"/>
            <p:cNvSpPr txBox="1"/>
            <p:nvPr/>
          </p:nvSpPr>
          <p:spPr>
            <a:xfrm>
              <a:off x="0" y="181011"/>
              <a:ext cx="23422777" cy="1609725"/>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Datasets employed</a:t>
              </a:r>
            </a:p>
          </p:txBody>
        </p:sp>
      </p:grpSp>
      <p:grpSp>
        <p:nvGrpSpPr>
          <p:cNvPr id="8" name="Group 8"/>
          <p:cNvGrpSpPr/>
          <p:nvPr/>
        </p:nvGrpSpPr>
        <p:grpSpPr>
          <a:xfrm>
            <a:off x="3932523" y="250063"/>
            <a:ext cx="13892067" cy="9906215"/>
            <a:chOff x="0" y="0"/>
            <a:chExt cx="18522756" cy="13208287"/>
          </a:xfrm>
        </p:grpSpPr>
        <p:sp>
          <p:nvSpPr>
            <p:cNvPr id="9" name="TextBox 9"/>
            <p:cNvSpPr txBox="1"/>
            <p:nvPr/>
          </p:nvSpPr>
          <p:spPr>
            <a:xfrm>
              <a:off x="0" y="2302403"/>
              <a:ext cx="18522756" cy="10905884"/>
            </a:xfrm>
            <a:prstGeom prst="rect">
              <a:avLst/>
            </a:prstGeom>
          </p:spPr>
          <p:txBody>
            <a:bodyPr lIns="0" tIns="0" rIns="0" bIns="0" rtlCol="0" anchor="t">
              <a:spAutoFit/>
            </a:bodyPr>
            <a:lstStyle/>
            <a:p>
              <a:pPr marL="785020" lvl="1" indent="-392510" algn="l">
                <a:lnSpc>
                  <a:spcPts val="5454"/>
                </a:lnSpc>
                <a:buFont typeface="Arial"/>
                <a:buChar char="•"/>
              </a:pPr>
              <a:r>
                <a:rPr lang="en-US" sz="3636">
                  <a:solidFill>
                    <a:srgbClr val="FFFFFF"/>
                  </a:solidFill>
                  <a:latin typeface="Rasputin"/>
                  <a:ea typeface="Rasputin"/>
                  <a:cs typeface="Rasputin"/>
                  <a:sym typeface="Rasputin"/>
                </a:rPr>
                <a:t>ASL: American Sign Language [1] </a:t>
              </a:r>
            </a:p>
            <a:p>
              <a:pPr algn="l">
                <a:lnSpc>
                  <a:spcPts val="3831"/>
                </a:lnSpc>
              </a:pPr>
              <a:r>
                <a:rPr lang="en-US" sz="2554">
                  <a:solidFill>
                    <a:srgbClr val="FFFFFF"/>
                  </a:solidFill>
                  <a:latin typeface="Rasputin"/>
                  <a:ea typeface="Rasputin"/>
                  <a:cs typeface="Rasputin"/>
                  <a:sym typeface="Rasputin"/>
                </a:rPr>
                <a:t>        the biggest dataset: </a:t>
              </a:r>
            </a:p>
            <a:p>
              <a:pPr algn="l">
                <a:lnSpc>
                  <a:spcPts val="3831"/>
                </a:lnSpc>
              </a:pPr>
              <a:r>
                <a:rPr lang="en-US" sz="2554">
                  <a:solidFill>
                    <a:srgbClr val="FFFFFF"/>
                  </a:solidFill>
                  <a:latin typeface="Rasputin"/>
                  <a:ea typeface="Rasputin"/>
                  <a:cs typeface="Rasputin"/>
                  <a:sym typeface="Rasputin"/>
                </a:rPr>
                <a:t>        26 classes of 3000 samples each</a:t>
              </a:r>
            </a:p>
            <a:p>
              <a:pPr algn="l">
                <a:lnSpc>
                  <a:spcPts val="3831"/>
                </a:lnSpc>
              </a:pPr>
              <a:endParaRPr lang="en-US" sz="2554">
                <a:solidFill>
                  <a:srgbClr val="FFFFFF"/>
                </a:solidFill>
                <a:latin typeface="Rasputin"/>
                <a:ea typeface="Rasputin"/>
                <a:cs typeface="Rasputin"/>
                <a:sym typeface="Rasputin"/>
              </a:endParaRPr>
            </a:p>
            <a:p>
              <a:pPr algn="l">
                <a:lnSpc>
                  <a:spcPts val="734"/>
                </a:lnSpc>
              </a:pPr>
              <a:endParaRPr lang="en-US" sz="2554">
                <a:solidFill>
                  <a:srgbClr val="FFFFFF"/>
                </a:solidFill>
                <a:latin typeface="Rasputin"/>
                <a:ea typeface="Rasputin"/>
                <a:cs typeface="Rasputin"/>
                <a:sym typeface="Rasputin"/>
              </a:endParaRPr>
            </a:p>
            <a:p>
              <a:pPr algn="l">
                <a:lnSpc>
                  <a:spcPts val="1324"/>
                </a:lnSpc>
              </a:pPr>
              <a:endParaRPr lang="en-US" sz="2554">
                <a:solidFill>
                  <a:srgbClr val="FFFFFF"/>
                </a:solidFill>
                <a:latin typeface="Rasputin"/>
                <a:ea typeface="Rasputin"/>
                <a:cs typeface="Rasputin"/>
                <a:sym typeface="Rasputin"/>
              </a:endParaRPr>
            </a:p>
            <a:p>
              <a:pPr marL="785020" lvl="1" indent="-392510" algn="l">
                <a:lnSpc>
                  <a:spcPts val="5454"/>
                </a:lnSpc>
                <a:buFont typeface="Arial"/>
                <a:buChar char="•"/>
              </a:pPr>
              <a:r>
                <a:rPr lang="en-US" sz="3636">
                  <a:solidFill>
                    <a:srgbClr val="FFFFFF"/>
                  </a:solidFill>
                  <a:latin typeface="Rasputin"/>
                  <a:ea typeface="Rasputin"/>
                  <a:cs typeface="Rasputin"/>
                  <a:sym typeface="Rasputin"/>
                </a:rPr>
                <a:t>LIS: Italian Sign Language Fingerspelling Dataset [2]</a:t>
              </a:r>
            </a:p>
            <a:p>
              <a:pPr algn="l">
                <a:lnSpc>
                  <a:spcPts val="3831"/>
                </a:lnSpc>
              </a:pPr>
              <a:r>
                <a:rPr lang="en-US" sz="2554">
                  <a:solidFill>
                    <a:srgbClr val="FFFFFF"/>
                  </a:solidFill>
                  <a:latin typeface="Rasputin"/>
                  <a:ea typeface="Rasputin"/>
                  <a:cs typeface="Rasputin"/>
                  <a:sym typeface="Rasputin"/>
                </a:rPr>
                <a:t>        the smallest and most unbalanced dataset:</a:t>
              </a:r>
            </a:p>
            <a:p>
              <a:pPr algn="l">
                <a:lnSpc>
                  <a:spcPts val="3831"/>
                </a:lnSpc>
              </a:pPr>
              <a:r>
                <a:rPr lang="en-US" sz="2554">
                  <a:solidFill>
                    <a:srgbClr val="FFFFFF"/>
                  </a:solidFill>
                  <a:latin typeface="Rasputin"/>
                  <a:ea typeface="Rasputin"/>
                  <a:cs typeface="Rasputin"/>
                  <a:sym typeface="Rasputin"/>
                </a:rPr>
                <a:t>        22 classes with a number of samples in the range  [240, 330]</a:t>
              </a:r>
            </a:p>
            <a:p>
              <a:pPr algn="l">
                <a:lnSpc>
                  <a:spcPts val="3831"/>
                </a:lnSpc>
              </a:pPr>
              <a:endParaRPr lang="en-US" sz="2554">
                <a:solidFill>
                  <a:srgbClr val="FFFFFF"/>
                </a:solidFill>
                <a:latin typeface="Rasputin"/>
                <a:ea typeface="Rasputin"/>
                <a:cs typeface="Rasputin"/>
                <a:sym typeface="Rasputin"/>
              </a:endParaRPr>
            </a:p>
            <a:p>
              <a:pPr algn="l">
                <a:lnSpc>
                  <a:spcPts val="1324"/>
                </a:lnSpc>
              </a:pPr>
              <a:endParaRPr lang="en-US" sz="2554">
                <a:solidFill>
                  <a:srgbClr val="FFFFFF"/>
                </a:solidFill>
                <a:latin typeface="Rasputin"/>
                <a:ea typeface="Rasputin"/>
                <a:cs typeface="Rasputin"/>
                <a:sym typeface="Rasputin"/>
              </a:endParaRPr>
            </a:p>
            <a:p>
              <a:pPr marL="785020" lvl="1" indent="-392510" algn="l">
                <a:lnSpc>
                  <a:spcPts val="5454"/>
                </a:lnSpc>
                <a:buFont typeface="Arial"/>
                <a:buChar char="•"/>
              </a:pPr>
              <a:r>
                <a:rPr lang="en-US" sz="3636">
                  <a:solidFill>
                    <a:srgbClr val="FFFFFF"/>
                  </a:solidFill>
                  <a:latin typeface="Rasputin"/>
                  <a:ea typeface="Rasputin"/>
                  <a:cs typeface="Rasputin"/>
                  <a:sym typeface="Rasputin"/>
                </a:rPr>
                <a:t>BSL Numbers &amp; Alphabet Hand Position For MediaPipe [3]</a:t>
              </a:r>
            </a:p>
            <a:p>
              <a:pPr algn="l">
                <a:lnSpc>
                  <a:spcPts val="3831"/>
                </a:lnSpc>
              </a:pPr>
              <a:r>
                <a:rPr lang="en-US" sz="2554">
                  <a:solidFill>
                    <a:srgbClr val="FFFFFF"/>
                  </a:solidFill>
                  <a:latin typeface="Rasputin"/>
                  <a:ea typeface="Rasputin"/>
                  <a:cs typeface="Rasputin"/>
                  <a:sym typeface="Rasputin"/>
                </a:rPr>
                <a:t>        the most different and noisy dataset:</a:t>
              </a:r>
            </a:p>
            <a:p>
              <a:pPr algn="l">
                <a:lnSpc>
                  <a:spcPts val="3831"/>
                </a:lnSpc>
              </a:pPr>
              <a:r>
                <a:rPr lang="en-US" sz="2554">
                  <a:solidFill>
                    <a:srgbClr val="FFFFFF"/>
                  </a:solidFill>
                  <a:latin typeface="Rasputin"/>
                  <a:ea typeface="Rasputin"/>
                  <a:cs typeface="Rasputin"/>
                  <a:sym typeface="Rasputin"/>
                </a:rPr>
                <a:t>        23 classes of 1000 samples each, with subject performing gestures in a</a:t>
              </a:r>
            </a:p>
            <a:p>
              <a:pPr algn="l">
                <a:lnSpc>
                  <a:spcPts val="3831"/>
                </a:lnSpc>
              </a:pPr>
              <a:r>
                <a:rPr lang="en-US" sz="2554">
                  <a:solidFill>
                    <a:srgbClr val="FFFFFF"/>
                  </a:solidFill>
                  <a:latin typeface="Rasputin"/>
                  <a:ea typeface="Rasputin"/>
                  <a:cs typeface="Rasputin"/>
                  <a:sym typeface="Rasputin"/>
                </a:rPr>
                <a:t>        real-world environment</a:t>
              </a:r>
            </a:p>
            <a:p>
              <a:pPr algn="l">
                <a:lnSpc>
                  <a:spcPts val="5604"/>
                </a:lnSpc>
              </a:pPr>
              <a:endParaRPr lang="en-US" sz="2554">
                <a:solidFill>
                  <a:srgbClr val="FFFFFF"/>
                </a:solidFill>
                <a:latin typeface="Rasputin"/>
                <a:ea typeface="Rasputin"/>
                <a:cs typeface="Rasputin"/>
                <a:sym typeface="Rasputin"/>
              </a:endParaRPr>
            </a:p>
          </p:txBody>
        </p:sp>
        <p:sp>
          <p:nvSpPr>
            <p:cNvPr id="10" name="TextBox 10"/>
            <p:cNvSpPr txBox="1"/>
            <p:nvPr/>
          </p:nvSpPr>
          <p:spPr>
            <a:xfrm>
              <a:off x="0" y="177805"/>
              <a:ext cx="18522756" cy="1582800"/>
            </a:xfrm>
            <a:prstGeom prst="rect">
              <a:avLst/>
            </a:prstGeom>
          </p:spPr>
          <p:txBody>
            <a:bodyPr lIns="0" tIns="0" rIns="0" bIns="0" rtlCol="0" anchor="t">
              <a:spAutoFit/>
            </a:bodyPr>
            <a:lstStyle/>
            <a:p>
              <a:pPr algn="l">
                <a:lnSpc>
                  <a:spcPts val="9320"/>
                </a:lnSpc>
              </a:pPr>
              <a:endParaRPr/>
            </a:p>
          </p:txBody>
        </p:sp>
      </p:grpSp>
      <p:sp>
        <p:nvSpPr>
          <p:cNvPr id="11" name="Freeform 11"/>
          <p:cNvSpPr/>
          <p:nvPr/>
        </p:nvSpPr>
        <p:spPr>
          <a:xfrm>
            <a:off x="359141" y="7234525"/>
            <a:ext cx="3573382" cy="1852116"/>
          </a:xfrm>
          <a:custGeom>
            <a:avLst/>
            <a:gdLst/>
            <a:ahLst/>
            <a:cxnLst/>
            <a:rect l="l" t="t" r="r" b="b"/>
            <a:pathLst>
              <a:path w="3573382" h="1852116">
                <a:moveTo>
                  <a:pt x="0" y="0"/>
                </a:moveTo>
                <a:lnTo>
                  <a:pt x="3573382" y="0"/>
                </a:lnTo>
                <a:lnTo>
                  <a:pt x="3573382" y="1852116"/>
                </a:lnTo>
                <a:lnTo>
                  <a:pt x="0" y="1852116"/>
                </a:lnTo>
                <a:lnTo>
                  <a:pt x="0" y="0"/>
                </a:lnTo>
                <a:close/>
              </a:path>
            </a:pathLst>
          </a:custGeom>
          <a:blipFill>
            <a:blip r:embed="rId4"/>
            <a:stretch>
              <a:fillRect t="-8006" b="-519"/>
            </a:stretch>
          </a:blipFill>
        </p:spPr>
      </p:sp>
      <p:sp>
        <p:nvSpPr>
          <p:cNvPr id="12" name="Freeform 12"/>
          <p:cNvSpPr/>
          <p:nvPr/>
        </p:nvSpPr>
        <p:spPr>
          <a:xfrm>
            <a:off x="1136268" y="2073331"/>
            <a:ext cx="2019129" cy="2019129"/>
          </a:xfrm>
          <a:custGeom>
            <a:avLst/>
            <a:gdLst/>
            <a:ahLst/>
            <a:cxnLst/>
            <a:rect l="l" t="t" r="r" b="b"/>
            <a:pathLst>
              <a:path w="2019129" h="2019129">
                <a:moveTo>
                  <a:pt x="0" y="0"/>
                </a:moveTo>
                <a:lnTo>
                  <a:pt x="2019129" y="0"/>
                </a:lnTo>
                <a:lnTo>
                  <a:pt x="2019129" y="2019130"/>
                </a:lnTo>
                <a:lnTo>
                  <a:pt x="0" y="2019130"/>
                </a:lnTo>
                <a:lnTo>
                  <a:pt x="0" y="0"/>
                </a:lnTo>
                <a:close/>
              </a:path>
            </a:pathLst>
          </a:custGeom>
          <a:blipFill>
            <a:blip r:embed="rId5"/>
            <a:stretch>
              <a:fillRect/>
            </a:stretch>
          </a:blipFill>
        </p:spPr>
      </p:sp>
      <p:sp>
        <p:nvSpPr>
          <p:cNvPr id="13" name="Freeform 13"/>
          <p:cNvSpPr/>
          <p:nvPr/>
        </p:nvSpPr>
        <p:spPr>
          <a:xfrm>
            <a:off x="1768816" y="7296947"/>
            <a:ext cx="566571" cy="749336"/>
          </a:xfrm>
          <a:custGeom>
            <a:avLst/>
            <a:gdLst/>
            <a:ahLst/>
            <a:cxnLst/>
            <a:rect l="l" t="t" r="r" b="b"/>
            <a:pathLst>
              <a:path w="566571" h="749336">
                <a:moveTo>
                  <a:pt x="0" y="0"/>
                </a:moveTo>
                <a:lnTo>
                  <a:pt x="566571" y="0"/>
                </a:lnTo>
                <a:lnTo>
                  <a:pt x="566571" y="749336"/>
                </a:lnTo>
                <a:lnTo>
                  <a:pt x="0" y="749336"/>
                </a:lnTo>
                <a:lnTo>
                  <a:pt x="0" y="0"/>
                </a:lnTo>
                <a:close/>
              </a:path>
            </a:pathLst>
          </a:custGeom>
          <a:blipFill>
            <a:blip r:embed="rId6"/>
            <a:stretch>
              <a:fillRect l="-253045" t="-26568" r="-277658" b="-141672"/>
            </a:stretch>
          </a:blipFill>
        </p:spPr>
      </p:sp>
      <p:sp>
        <p:nvSpPr>
          <p:cNvPr id="14" name="Freeform 14"/>
          <p:cNvSpPr/>
          <p:nvPr/>
        </p:nvSpPr>
        <p:spPr>
          <a:xfrm>
            <a:off x="896897" y="4512753"/>
            <a:ext cx="2497871" cy="1666586"/>
          </a:xfrm>
          <a:custGeom>
            <a:avLst/>
            <a:gdLst/>
            <a:ahLst/>
            <a:cxnLst/>
            <a:rect l="l" t="t" r="r" b="b"/>
            <a:pathLst>
              <a:path w="2497871" h="1666586">
                <a:moveTo>
                  <a:pt x="0" y="0"/>
                </a:moveTo>
                <a:lnTo>
                  <a:pt x="2497871" y="0"/>
                </a:lnTo>
                <a:lnTo>
                  <a:pt x="2497871" y="1666586"/>
                </a:lnTo>
                <a:lnTo>
                  <a:pt x="0" y="1666586"/>
                </a:lnTo>
                <a:lnTo>
                  <a:pt x="0" y="0"/>
                </a:lnTo>
                <a:close/>
              </a:path>
            </a:pathLst>
          </a:custGeom>
          <a:blipFill>
            <a:blip r:embed="rId7"/>
            <a:stretch>
              <a:fillRect/>
            </a:stretch>
          </a:blipFill>
        </p:spPr>
      </p:sp>
      <p:grpSp>
        <p:nvGrpSpPr>
          <p:cNvPr id="15" name="Group 15"/>
          <p:cNvGrpSpPr/>
          <p:nvPr/>
        </p:nvGrpSpPr>
        <p:grpSpPr>
          <a:xfrm>
            <a:off x="0" y="9564357"/>
            <a:ext cx="19430051" cy="585913"/>
            <a:chOff x="0" y="0"/>
            <a:chExt cx="25906735" cy="781217"/>
          </a:xfrm>
        </p:grpSpPr>
        <p:grpSp>
          <p:nvGrpSpPr>
            <p:cNvPr id="16" name="Group 16"/>
            <p:cNvGrpSpPr/>
            <p:nvPr/>
          </p:nvGrpSpPr>
          <p:grpSpPr>
            <a:xfrm>
              <a:off x="0" y="0"/>
              <a:ext cx="25906735" cy="781217"/>
              <a:chOff x="0" y="0"/>
              <a:chExt cx="4576633" cy="138008"/>
            </a:xfrm>
          </p:grpSpPr>
          <p:sp>
            <p:nvSpPr>
              <p:cNvPr id="17" name="Freeform 1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8" name="TextBox 1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Datasets employed</a:t>
              </a:r>
            </a:p>
          </p:txBody>
        </p:sp>
      </p:grpSp>
      <p:sp>
        <p:nvSpPr>
          <p:cNvPr id="20" name="TextBox 20"/>
          <p:cNvSpPr txBox="1"/>
          <p:nvPr/>
        </p:nvSpPr>
        <p:spPr>
          <a:xfrm>
            <a:off x="17653537" y="9448690"/>
            <a:ext cx="342106"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Quicksand Bold"/>
                  <a:ea typeface="Quicksand Bold"/>
                  <a:cs typeface="Quicksand Bold"/>
                  <a:sym typeface="Quicksand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456" b="-236"/>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898" b="-441"/>
            </a:stretch>
          </a:blipFill>
        </p:spPr>
      </p:sp>
      <p:sp>
        <p:nvSpPr>
          <p:cNvPr id="11" name="TextBox 11"/>
          <p:cNvSpPr txBox="1"/>
          <p:nvPr/>
        </p:nvSpPr>
        <p:spPr>
          <a:xfrm>
            <a:off x="1612648" y="5408"/>
            <a:ext cx="6030354"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LIS - 64 - 20</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LIS - 32 - 15</a:t>
            </a:r>
          </a:p>
        </p:txBody>
      </p:sp>
      <p:grpSp>
        <p:nvGrpSpPr>
          <p:cNvPr id="13" name="Group 13"/>
          <p:cNvGrpSpPr/>
          <p:nvPr/>
        </p:nvGrpSpPr>
        <p:grpSpPr>
          <a:xfrm>
            <a:off x="9525" y="9564357"/>
            <a:ext cx="19430051" cy="585913"/>
            <a:chOff x="0" y="0"/>
            <a:chExt cx="25906735" cy="781217"/>
          </a:xfrm>
        </p:grpSpPr>
        <p:grpSp>
          <p:nvGrpSpPr>
            <p:cNvPr id="14" name="Group 14"/>
            <p:cNvGrpSpPr/>
            <p:nvPr/>
          </p:nvGrpSpPr>
          <p:grpSpPr>
            <a:xfrm>
              <a:off x="0" y="0"/>
              <a:ext cx="25906735" cy="781217"/>
              <a:chOff x="0" y="0"/>
              <a:chExt cx="4576633" cy="138008"/>
            </a:xfrm>
          </p:grpSpPr>
          <p:sp>
            <p:nvSpPr>
              <p:cNvPr id="15" name="Freeform 1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6" name="TextBox 1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8" name="TextBox 18"/>
          <p:cNvSpPr txBox="1"/>
          <p:nvPr/>
        </p:nvSpPr>
        <p:spPr>
          <a:xfrm>
            <a:off x="17478118" y="9448690"/>
            <a:ext cx="69294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Quicksand Bold"/>
                  <a:ea typeface="Quicksand Bold"/>
                  <a:cs typeface="Quicksand Bold"/>
                  <a:sym typeface="Quicksand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9525" y="9564357"/>
            <a:ext cx="19430051" cy="585913"/>
            <a:chOff x="0" y="0"/>
            <a:chExt cx="25906735" cy="781217"/>
          </a:xfrm>
        </p:grpSpPr>
        <p:grpSp>
          <p:nvGrpSpPr>
            <p:cNvPr id="10" name="Group 10"/>
            <p:cNvGrpSpPr/>
            <p:nvPr/>
          </p:nvGrpSpPr>
          <p:grpSpPr>
            <a:xfrm>
              <a:off x="0" y="0"/>
              <a:ext cx="25906735" cy="781217"/>
              <a:chOff x="0" y="0"/>
              <a:chExt cx="4576633" cy="138008"/>
            </a:xfrm>
          </p:grpSpPr>
          <p:sp>
            <p:nvSpPr>
              <p:cNvPr id="11" name="Freeform 1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2" name="TextBox 1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4" name="Freeform 14"/>
          <p:cNvSpPr/>
          <p:nvPr/>
        </p:nvSpPr>
        <p:spPr>
          <a:xfrm>
            <a:off x="9715026" y="2369830"/>
            <a:ext cx="7544274" cy="5033559"/>
          </a:xfrm>
          <a:custGeom>
            <a:avLst/>
            <a:gdLst/>
            <a:ahLst/>
            <a:cxnLst/>
            <a:rect l="l" t="t" r="r" b="b"/>
            <a:pathLst>
              <a:path w="7544274" h="5033559">
                <a:moveTo>
                  <a:pt x="0" y="0"/>
                </a:moveTo>
                <a:lnTo>
                  <a:pt x="7544274" y="0"/>
                </a:lnTo>
                <a:lnTo>
                  <a:pt x="7544274" y="5033559"/>
                </a:lnTo>
                <a:lnTo>
                  <a:pt x="0" y="5033559"/>
                </a:lnTo>
                <a:lnTo>
                  <a:pt x="0" y="0"/>
                </a:lnTo>
                <a:close/>
              </a:path>
            </a:pathLst>
          </a:custGeom>
          <a:blipFill>
            <a:blip r:embed="rId4"/>
            <a:stretch>
              <a:fillRect/>
            </a:stretch>
          </a:blipFill>
        </p:spPr>
      </p:sp>
      <p:sp>
        <p:nvSpPr>
          <p:cNvPr id="15" name="Freeform 15"/>
          <p:cNvSpPr/>
          <p:nvPr/>
        </p:nvSpPr>
        <p:spPr>
          <a:xfrm>
            <a:off x="1028700" y="2369830"/>
            <a:ext cx="7544274" cy="5033559"/>
          </a:xfrm>
          <a:custGeom>
            <a:avLst/>
            <a:gdLst/>
            <a:ahLst/>
            <a:cxnLst/>
            <a:rect l="l" t="t" r="r" b="b"/>
            <a:pathLst>
              <a:path w="7544274" h="5033559">
                <a:moveTo>
                  <a:pt x="0" y="0"/>
                </a:moveTo>
                <a:lnTo>
                  <a:pt x="7544274" y="0"/>
                </a:lnTo>
                <a:lnTo>
                  <a:pt x="7544274" y="5033559"/>
                </a:lnTo>
                <a:lnTo>
                  <a:pt x="0" y="5033559"/>
                </a:lnTo>
                <a:lnTo>
                  <a:pt x="0" y="0"/>
                </a:lnTo>
                <a:close/>
              </a:path>
            </a:pathLst>
          </a:custGeom>
          <a:blipFill>
            <a:blip r:embed="rId5"/>
            <a:stretch>
              <a:fillRect/>
            </a:stretch>
          </a:blipFill>
        </p:spPr>
      </p:sp>
      <p:sp>
        <p:nvSpPr>
          <p:cNvPr id="16" name="TextBox 16"/>
          <p:cNvSpPr txBox="1"/>
          <p:nvPr/>
        </p:nvSpPr>
        <p:spPr>
          <a:xfrm>
            <a:off x="10471986" y="1348538"/>
            <a:ext cx="6030354"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A</a:t>
            </a:r>
          </a:p>
        </p:txBody>
      </p:sp>
      <p:sp>
        <p:nvSpPr>
          <p:cNvPr id="17" name="TextBox 17"/>
          <p:cNvSpPr txBox="1"/>
          <p:nvPr/>
        </p:nvSpPr>
        <p:spPr>
          <a:xfrm>
            <a:off x="824595" y="1348538"/>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K</a:t>
            </a:r>
          </a:p>
        </p:txBody>
      </p:sp>
      <p:sp>
        <p:nvSpPr>
          <p:cNvPr id="18" name="TextBox 18"/>
          <p:cNvSpPr txBox="1"/>
          <p:nvPr/>
        </p:nvSpPr>
        <p:spPr>
          <a:xfrm>
            <a:off x="17589323" y="9448690"/>
            <a:ext cx="4705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BSL</a:t>
              </a:r>
            </a:p>
          </p:txBody>
        </p:sp>
      </p:grpSp>
      <p:graphicFrame>
        <p:nvGraphicFramePr>
          <p:cNvPr id="9" name="Table 9"/>
          <p:cNvGraphicFramePr>
            <a:graphicFrameLocks noGrp="1"/>
          </p:cNvGraphicFramePr>
          <p:nvPr/>
        </p:nvGraphicFramePr>
        <p:xfrm>
          <a:off x="9259715" y="3136418"/>
          <a:ext cx="8778630" cy="575276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819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b="1">
                          <a:solidFill>
                            <a:srgbClr val="160042"/>
                          </a:solidFill>
                          <a:latin typeface="Rasputin Bold"/>
                          <a:ea typeface="Rasputin Bold"/>
                          <a:cs typeface="Rasputin Bold"/>
                          <a:sym typeface="Rasputin Bold"/>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819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BSL</a:t>
              </a:r>
            </a:p>
          </p:txBody>
        </p:sp>
      </p:grpSp>
      <p:graphicFrame>
        <p:nvGraphicFramePr>
          <p:cNvPr id="15" name="Table 15"/>
          <p:cNvGraphicFramePr>
            <a:graphicFrameLocks noGrp="1"/>
          </p:cNvGraphicFramePr>
          <p:nvPr/>
        </p:nvGraphicFramePr>
        <p:xfrm>
          <a:off x="249655" y="3136418"/>
          <a:ext cx="8778630" cy="576028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4007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0.82</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0.81</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b="1">
                          <a:solidFill>
                            <a:srgbClr val="002915"/>
                          </a:solidFill>
                          <a:latin typeface="Rasputin Bold"/>
                          <a:ea typeface="Rasputin Bold"/>
                          <a:cs typeface="Rasputin Bold"/>
                          <a:sym typeface="Rasputin Bold"/>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4007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0.89</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880"/>
            <a:chOff x="0" y="0"/>
            <a:chExt cx="25906735" cy="781173"/>
          </a:xfrm>
        </p:grpSpPr>
        <p:grpSp>
          <p:nvGrpSpPr>
            <p:cNvPr id="17" name="Group 17"/>
            <p:cNvGrpSpPr/>
            <p:nvPr/>
          </p:nvGrpSpPr>
          <p:grpSpPr>
            <a:xfrm>
              <a:off x="0" y="0"/>
              <a:ext cx="25906735" cy="781173"/>
              <a:chOff x="0" y="0"/>
              <a:chExt cx="4576633" cy="138000"/>
            </a:xfrm>
          </p:grpSpPr>
          <p:sp>
            <p:nvSpPr>
              <p:cNvPr id="18" name="Freeform 18"/>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19" name="TextBox 19"/>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90898" y="9448690"/>
            <a:ext cx="6673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913"/>
            <a:chOff x="0" y="0"/>
            <a:chExt cx="25906735" cy="781217"/>
          </a:xfrm>
        </p:grpSpPr>
        <p:grpSp>
          <p:nvGrpSpPr>
            <p:cNvPr id="4" name="Group 4"/>
            <p:cNvGrpSpPr/>
            <p:nvPr/>
          </p:nvGrpSpPr>
          <p:grpSpPr>
            <a:xfrm>
              <a:off x="0" y="0"/>
              <a:ext cx="25906735" cy="781217"/>
              <a:chOff x="0" y="0"/>
              <a:chExt cx="4576633" cy="138008"/>
            </a:xfrm>
          </p:grpSpPr>
          <p:sp>
            <p:nvSpPr>
              <p:cNvPr id="5" name="Freeform 5"/>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6" name="TextBox 6"/>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255"/>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450"/>
            </a:stretch>
          </a:blipFill>
        </p:spPr>
      </p:sp>
      <p:sp>
        <p:nvSpPr>
          <p:cNvPr id="11" name="TextBox 11"/>
          <p:cNvSpPr txBox="1"/>
          <p:nvPr/>
        </p:nvSpPr>
        <p:spPr>
          <a:xfrm>
            <a:off x="1548100" y="5408"/>
            <a:ext cx="6159449"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BSL - 32 - 15</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BSL - 32 - 15</a:t>
            </a:r>
          </a:p>
        </p:txBody>
      </p:sp>
      <p:sp>
        <p:nvSpPr>
          <p:cNvPr id="13" name="TextBox 13"/>
          <p:cNvSpPr txBox="1"/>
          <p:nvPr/>
        </p:nvSpPr>
        <p:spPr>
          <a:xfrm>
            <a:off x="17482484" y="9448690"/>
            <a:ext cx="684212"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3840603" y="1028700"/>
            <a:ext cx="10606795" cy="3790431"/>
          </a:xfrm>
          <a:custGeom>
            <a:avLst/>
            <a:gdLst/>
            <a:ahLst/>
            <a:cxnLst/>
            <a:rect l="l" t="t" r="r" b="b"/>
            <a:pathLst>
              <a:path w="10606795" h="3790431">
                <a:moveTo>
                  <a:pt x="0" y="0"/>
                </a:moveTo>
                <a:lnTo>
                  <a:pt x="10606794" y="0"/>
                </a:lnTo>
                <a:lnTo>
                  <a:pt x="10606794" y="3790431"/>
                </a:lnTo>
                <a:lnTo>
                  <a:pt x="0" y="3790431"/>
                </a:lnTo>
                <a:lnTo>
                  <a:pt x="0" y="0"/>
                </a:lnTo>
                <a:close/>
              </a:path>
            </a:pathLst>
          </a:custGeom>
          <a:blipFill>
            <a:blip r:embed="rId4"/>
            <a:stretch>
              <a:fillRect t="-57404"/>
            </a:stretch>
          </a:blipFill>
        </p:spPr>
      </p:sp>
      <p:sp>
        <p:nvSpPr>
          <p:cNvPr id="10" name="Freeform 10"/>
          <p:cNvSpPr/>
          <p:nvPr/>
        </p:nvSpPr>
        <p:spPr>
          <a:xfrm>
            <a:off x="9483011" y="6062942"/>
            <a:ext cx="8341580" cy="2857678"/>
          </a:xfrm>
          <a:custGeom>
            <a:avLst/>
            <a:gdLst/>
            <a:ahLst/>
            <a:cxnLst/>
            <a:rect l="l" t="t" r="r" b="b"/>
            <a:pathLst>
              <a:path w="8341580" h="2857678">
                <a:moveTo>
                  <a:pt x="0" y="0"/>
                </a:moveTo>
                <a:lnTo>
                  <a:pt x="8341579" y="0"/>
                </a:lnTo>
                <a:lnTo>
                  <a:pt x="8341579" y="2857679"/>
                </a:lnTo>
                <a:lnTo>
                  <a:pt x="0" y="2857679"/>
                </a:lnTo>
                <a:lnTo>
                  <a:pt x="0" y="0"/>
                </a:lnTo>
                <a:close/>
              </a:path>
            </a:pathLst>
          </a:custGeom>
          <a:blipFill>
            <a:blip r:embed="rId5"/>
            <a:stretch>
              <a:fillRect t="-64194"/>
            </a:stretch>
          </a:blipFill>
        </p:spPr>
      </p:sp>
      <p:sp>
        <p:nvSpPr>
          <p:cNvPr id="11" name="TextBox 11"/>
          <p:cNvSpPr txBox="1"/>
          <p:nvPr/>
        </p:nvSpPr>
        <p:spPr>
          <a:xfrm>
            <a:off x="6296962" y="381981"/>
            <a:ext cx="5694076" cy="646719"/>
          </a:xfrm>
          <a:prstGeom prst="rect">
            <a:avLst/>
          </a:prstGeom>
        </p:spPr>
        <p:txBody>
          <a:bodyPr lIns="0" tIns="0" rIns="0" bIns="0" rtlCol="0" anchor="t">
            <a:spAutoFit/>
          </a:bodyPr>
          <a:lstStyle/>
          <a:p>
            <a:pPr marL="0" lvl="0" indent="0" algn="ctr">
              <a:lnSpc>
                <a:spcPts val="5323"/>
              </a:lnSpc>
              <a:spcBef>
                <a:spcPct val="0"/>
              </a:spcBef>
            </a:pPr>
            <a:r>
              <a:rPr lang="en-US" sz="3549" b="1">
                <a:solidFill>
                  <a:srgbClr val="FCFFFA"/>
                </a:solidFill>
                <a:latin typeface="Rasputin Bold"/>
                <a:ea typeface="Rasputin Bold"/>
                <a:cs typeface="Rasputin Bold"/>
                <a:sym typeface="Rasputin Bold"/>
              </a:rPr>
              <a:t>C</a:t>
            </a:r>
          </a:p>
        </p:txBody>
      </p:sp>
      <p:sp>
        <p:nvSpPr>
          <p:cNvPr id="12" name="TextBox 12"/>
          <p:cNvSpPr txBox="1"/>
          <p:nvPr/>
        </p:nvSpPr>
        <p:spPr>
          <a:xfrm>
            <a:off x="9715026" y="5339042"/>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E</a:t>
            </a:r>
          </a:p>
        </p:txBody>
      </p:sp>
      <p:sp>
        <p:nvSpPr>
          <p:cNvPr id="13" name="TextBox 13"/>
          <p:cNvSpPr txBox="1"/>
          <p:nvPr/>
        </p:nvSpPr>
        <p:spPr>
          <a:xfrm>
            <a:off x="17485580" y="9448690"/>
            <a:ext cx="678021"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34</a:t>
            </a:r>
          </a:p>
        </p:txBody>
      </p:sp>
      <p:sp>
        <p:nvSpPr>
          <p:cNvPr id="14" name="TextBox 14"/>
          <p:cNvSpPr txBox="1"/>
          <p:nvPr/>
        </p:nvSpPr>
        <p:spPr>
          <a:xfrm>
            <a:off x="-135640" y="5303460"/>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F</a:t>
            </a:r>
          </a:p>
        </p:txBody>
      </p:sp>
      <p:sp>
        <p:nvSpPr>
          <p:cNvPr id="15" name="Freeform 15"/>
          <p:cNvSpPr/>
          <p:nvPr/>
        </p:nvSpPr>
        <p:spPr>
          <a:xfrm>
            <a:off x="329242" y="6027361"/>
            <a:ext cx="7022721" cy="2928842"/>
          </a:xfrm>
          <a:custGeom>
            <a:avLst/>
            <a:gdLst/>
            <a:ahLst/>
            <a:cxnLst/>
            <a:rect l="l" t="t" r="r" b="b"/>
            <a:pathLst>
              <a:path w="7022721" h="2928842">
                <a:moveTo>
                  <a:pt x="0" y="0"/>
                </a:moveTo>
                <a:lnTo>
                  <a:pt x="7022721" y="0"/>
                </a:lnTo>
                <a:lnTo>
                  <a:pt x="7022721" y="2928841"/>
                </a:lnTo>
                <a:lnTo>
                  <a:pt x="0" y="2928841"/>
                </a:lnTo>
                <a:lnTo>
                  <a:pt x="0" y="0"/>
                </a:lnTo>
                <a:close/>
              </a:path>
            </a:pathLst>
          </a:custGeom>
          <a:blipFill>
            <a:blip r:embed="rId6"/>
            <a:stretch>
              <a:fillRect t="-34711"/>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259715" y="1456658"/>
            <a:ext cx="8778629" cy="1621024"/>
            <a:chOff x="0" y="0"/>
            <a:chExt cx="11704839" cy="2161366"/>
          </a:xfrm>
        </p:grpSpPr>
        <p:grpSp>
          <p:nvGrpSpPr>
            <p:cNvPr id="5" name="Group 5"/>
            <p:cNvGrpSpPr/>
            <p:nvPr/>
          </p:nvGrpSpPr>
          <p:grpSpPr>
            <a:xfrm>
              <a:off x="0" y="0"/>
              <a:ext cx="11704839" cy="2161366"/>
              <a:chOff x="0" y="0"/>
              <a:chExt cx="2176338" cy="401873"/>
            </a:xfrm>
          </p:grpSpPr>
          <p:sp>
            <p:nvSpPr>
              <p:cNvPr id="6" name="Freeform 6"/>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5F1560"/>
              </a:solidFill>
              <a:ln cap="sq">
                <a:noFill/>
                <a:prstDash val="solid"/>
                <a:miter/>
              </a:ln>
            </p:spPr>
          </p:sp>
          <p:sp>
            <p:nvSpPr>
              <p:cNvPr id="7" name="TextBox 7"/>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VGG19 ASL</a:t>
              </a:r>
            </a:p>
          </p:txBody>
        </p:sp>
      </p:grpSp>
      <p:graphicFrame>
        <p:nvGraphicFramePr>
          <p:cNvPr id="9" name="Table 9"/>
          <p:cNvGraphicFramePr>
            <a:graphicFrameLocks noGrp="1"/>
          </p:cNvGraphicFramePr>
          <p:nvPr/>
        </p:nvGraphicFramePr>
        <p:xfrm>
          <a:off x="9259715" y="3136418"/>
          <a:ext cx="8778630" cy="575276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3819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extLst>
                  <a:ext uri="{0D108BD9-81ED-4DB2-BD59-A6C34878D82A}">
                    <a16:rowId xmlns:a16="http://schemas.microsoft.com/office/drawing/2014/main" val="10000"/>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0.81</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0.75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43819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b="1">
                          <a:solidFill>
                            <a:srgbClr val="160042"/>
                          </a:solidFill>
                          <a:latin typeface="Rasputin Bold"/>
                          <a:ea typeface="Rasputin Bold"/>
                          <a:cs typeface="Rasputin Bold"/>
                          <a:sym typeface="Rasputin Bold"/>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143819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5F1560"/>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lnSpc>
                          <a:spcPts val="4339"/>
                        </a:lnSpc>
                        <a:defRPr/>
                      </a:pPr>
                      <a:r>
                        <a:rPr lang="en-US" sz="3099">
                          <a:solidFill>
                            <a:srgbClr val="160042"/>
                          </a:solidFill>
                          <a:latin typeface="Rasputin"/>
                          <a:ea typeface="Rasputin"/>
                          <a:cs typeface="Rasputin"/>
                          <a:sym typeface="Rasputin"/>
                        </a:rPr>
                        <a:t>0.94</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249655" y="1456658"/>
            <a:ext cx="8778629" cy="1621024"/>
            <a:chOff x="0" y="0"/>
            <a:chExt cx="11704839" cy="2161366"/>
          </a:xfrm>
        </p:grpSpPr>
        <p:grpSp>
          <p:nvGrpSpPr>
            <p:cNvPr id="11" name="Group 11"/>
            <p:cNvGrpSpPr/>
            <p:nvPr/>
          </p:nvGrpSpPr>
          <p:grpSpPr>
            <a:xfrm>
              <a:off x="0" y="0"/>
              <a:ext cx="11704839" cy="2161366"/>
              <a:chOff x="0" y="0"/>
              <a:chExt cx="2176338" cy="401873"/>
            </a:xfrm>
          </p:grpSpPr>
          <p:sp>
            <p:nvSpPr>
              <p:cNvPr id="12" name="Freeform 12"/>
              <p:cNvSpPr/>
              <p:nvPr/>
            </p:nvSpPr>
            <p:spPr>
              <a:xfrm>
                <a:off x="0" y="0"/>
                <a:ext cx="2176338" cy="401873"/>
              </a:xfrm>
              <a:custGeom>
                <a:avLst/>
                <a:gdLst/>
                <a:ahLst/>
                <a:cxnLst/>
                <a:rect l="l" t="t" r="r" b="b"/>
                <a:pathLst>
                  <a:path w="2176338" h="401873">
                    <a:moveTo>
                      <a:pt x="0" y="0"/>
                    </a:moveTo>
                    <a:lnTo>
                      <a:pt x="2176338" y="0"/>
                    </a:lnTo>
                    <a:lnTo>
                      <a:pt x="2176338" y="401873"/>
                    </a:lnTo>
                    <a:lnTo>
                      <a:pt x="0" y="401873"/>
                    </a:lnTo>
                    <a:close/>
                  </a:path>
                </a:pathLst>
              </a:custGeom>
              <a:solidFill>
                <a:srgbClr val="0F5230"/>
              </a:solidFill>
              <a:ln cap="sq">
                <a:noFill/>
                <a:prstDash val="solid"/>
                <a:miter/>
              </a:ln>
            </p:spPr>
          </p:sp>
          <p:sp>
            <p:nvSpPr>
              <p:cNvPr id="13" name="TextBox 13"/>
              <p:cNvSpPr txBox="1"/>
              <p:nvPr/>
            </p:nvSpPr>
            <p:spPr>
              <a:xfrm>
                <a:off x="0" y="-38100"/>
                <a:ext cx="2176338" cy="43997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120" y="196558"/>
              <a:ext cx="11264599" cy="1558699"/>
            </a:xfrm>
            <a:prstGeom prst="rect">
              <a:avLst/>
            </a:prstGeom>
          </p:spPr>
          <p:txBody>
            <a:bodyPr lIns="0" tIns="0" rIns="0" bIns="0" rtlCol="0" anchor="t">
              <a:spAutoFit/>
            </a:bodyPr>
            <a:lstStyle/>
            <a:p>
              <a:pPr marL="0" lvl="0" indent="0" algn="ctr">
                <a:lnSpc>
                  <a:spcPts val="10039"/>
                </a:lnSpc>
                <a:spcBef>
                  <a:spcPct val="0"/>
                </a:spcBef>
              </a:pPr>
              <a:r>
                <a:rPr lang="en-US" sz="6692" b="1">
                  <a:solidFill>
                    <a:srgbClr val="FCFFFA"/>
                  </a:solidFill>
                  <a:latin typeface="Rasputin Bold"/>
                  <a:ea typeface="Rasputin Bold"/>
                  <a:cs typeface="Rasputin Bold"/>
                  <a:sym typeface="Rasputin Bold"/>
                </a:rPr>
                <a:t>VGG16 ASL</a:t>
              </a:r>
            </a:p>
          </p:txBody>
        </p:sp>
      </p:grpSp>
      <p:graphicFrame>
        <p:nvGraphicFramePr>
          <p:cNvPr id="15" name="Table 15"/>
          <p:cNvGraphicFramePr>
            <a:graphicFrameLocks noGrp="1"/>
          </p:cNvGraphicFramePr>
          <p:nvPr/>
        </p:nvGraphicFramePr>
        <p:xfrm>
          <a:off x="249655" y="3136418"/>
          <a:ext cx="8778630" cy="5760280"/>
        </p:xfrm>
        <a:graphic>
          <a:graphicData uri="http://schemas.openxmlformats.org/drawingml/2006/table">
            <a:tbl>
              <a:tblPr/>
              <a:tblGrid>
                <a:gridCol w="1755726">
                  <a:extLst>
                    <a:ext uri="{9D8B030D-6E8A-4147-A177-3AD203B41FA5}">
                      <a16:colId xmlns:a16="http://schemas.microsoft.com/office/drawing/2014/main" val="20000"/>
                    </a:ext>
                  </a:extLst>
                </a:gridCol>
                <a:gridCol w="1755726">
                  <a:extLst>
                    <a:ext uri="{9D8B030D-6E8A-4147-A177-3AD203B41FA5}">
                      <a16:colId xmlns:a16="http://schemas.microsoft.com/office/drawing/2014/main" val="20001"/>
                    </a:ext>
                  </a:extLst>
                </a:gridCol>
                <a:gridCol w="1755726">
                  <a:extLst>
                    <a:ext uri="{9D8B030D-6E8A-4147-A177-3AD203B41FA5}">
                      <a16:colId xmlns:a16="http://schemas.microsoft.com/office/drawing/2014/main" val="20002"/>
                    </a:ext>
                  </a:extLst>
                </a:gridCol>
                <a:gridCol w="1755726">
                  <a:extLst>
                    <a:ext uri="{9D8B030D-6E8A-4147-A177-3AD203B41FA5}">
                      <a16:colId xmlns:a16="http://schemas.microsoft.com/office/drawing/2014/main" val="20003"/>
                    </a:ext>
                  </a:extLst>
                </a:gridCol>
                <a:gridCol w="1755726">
                  <a:extLst>
                    <a:ext uri="{9D8B030D-6E8A-4147-A177-3AD203B41FA5}">
                      <a16:colId xmlns:a16="http://schemas.microsoft.com/office/drawing/2014/main" val="20004"/>
                    </a:ext>
                  </a:extLst>
                </a:gridCol>
              </a:tblGrid>
              <a:tr h="1440070">
                <a:tc>
                  <a:txBody>
                    <a:bodyPr/>
                    <a:lstStyle/>
                    <a:p>
                      <a:pPr algn="ctr">
                        <a:lnSpc>
                          <a:spcPts val="3429"/>
                        </a:lnSpc>
                        <a:defRPr/>
                      </a:pPr>
                      <a:r>
                        <a:rPr lang="en-US" sz="2449" b="1">
                          <a:solidFill>
                            <a:srgbClr val="FCFFFA"/>
                          </a:solidFill>
                          <a:latin typeface="Rasputin Bold"/>
                          <a:ea typeface="Rasputin Bold"/>
                          <a:cs typeface="Rasputin Bold"/>
                          <a:sym typeface="Rasputin Bold"/>
                        </a:rPr>
                        <a:t>Batch/</a:t>
                      </a:r>
                      <a:endParaRPr lang="en-US" sz="1100"/>
                    </a:p>
                    <a:p>
                      <a:pPr algn="ctr">
                        <a:lnSpc>
                          <a:spcPts val="3429"/>
                        </a:lnSpc>
                      </a:pPr>
                      <a:r>
                        <a:rPr lang="en-US" sz="2449" b="1">
                          <a:solidFill>
                            <a:srgbClr val="FCFFFA"/>
                          </a:solidFill>
                          <a:latin typeface="Rasputin Bold"/>
                          <a:ea typeface="Rasputin Bold"/>
                          <a:cs typeface="Rasputin Bold"/>
                          <a:sym typeface="Rasputin Bold"/>
                        </a:rPr>
                        <a:t>Epochs</a:t>
                      </a:r>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563"/>
                        </a:lnSpc>
                        <a:defRPr/>
                      </a:pPr>
                      <a:r>
                        <a:rPr lang="en-US" sz="1830" b="1">
                          <a:solidFill>
                            <a:srgbClr val="FCFFFA"/>
                          </a:solidFill>
                          <a:latin typeface="Rasputin Bold"/>
                          <a:ea typeface="Rasputin Bold"/>
                          <a:cs typeface="Rasputin Bold"/>
                          <a:sym typeface="Rasputin Bold"/>
                        </a:rPr>
                        <a:t>Accuracy</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2712"/>
                        </a:lnSpc>
                        <a:defRPr/>
                      </a:pPr>
                      <a:r>
                        <a:rPr lang="en-US" sz="1937" b="1">
                          <a:solidFill>
                            <a:srgbClr val="FCFFFA"/>
                          </a:solidFill>
                          <a:latin typeface="Rasputin Bold"/>
                          <a:ea typeface="Rasputin Bold"/>
                          <a:cs typeface="Rasputin Bold"/>
                          <a:sym typeface="Rasputin Bold"/>
                        </a:rPr>
                        <a:t>Precision</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569"/>
                        </a:lnSpc>
                        <a:defRPr/>
                      </a:pPr>
                      <a:r>
                        <a:rPr lang="en-US" sz="2549" b="1">
                          <a:solidFill>
                            <a:srgbClr val="FCFFFA"/>
                          </a:solidFill>
                          <a:latin typeface="Rasputin Bold"/>
                          <a:ea typeface="Rasputin Bold"/>
                          <a:cs typeface="Rasputin Bold"/>
                          <a:sym typeface="Rasputin Bold"/>
                        </a:rPr>
                        <a:t>Recall</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3009"/>
                        </a:lnSpc>
                        <a:defRPr/>
                      </a:pPr>
                      <a:r>
                        <a:rPr lang="en-US" sz="2149" b="1">
                          <a:solidFill>
                            <a:srgbClr val="FCFFFA"/>
                          </a:solidFill>
                          <a:latin typeface="Rasputin Bold"/>
                          <a:ea typeface="Rasputin Bold"/>
                          <a:cs typeface="Rasputin Bold"/>
                          <a:sym typeface="Rasputin Bold"/>
                        </a:rPr>
                        <a:t>F1-score</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extLst>
                  <a:ext uri="{0D108BD9-81ED-4DB2-BD59-A6C34878D82A}">
                    <a16:rowId xmlns:a16="http://schemas.microsoft.com/office/drawing/2014/main" val="10000"/>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16/10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0.83</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1"/>
                  </a:ext>
                </a:extLst>
              </a:tr>
              <a:tr h="1440070">
                <a:tc>
                  <a:txBody>
                    <a:bodyPr/>
                    <a:lstStyle/>
                    <a:p>
                      <a:pPr algn="ctr">
                        <a:lnSpc>
                          <a:spcPts val="4313"/>
                        </a:lnSpc>
                        <a:defRPr/>
                      </a:pPr>
                      <a:r>
                        <a:rPr lang="en-US" sz="3080" b="1">
                          <a:solidFill>
                            <a:srgbClr val="FCFFFA"/>
                          </a:solidFill>
                          <a:latin typeface="Rasputin Bold"/>
                          <a:ea typeface="Rasputin Bold"/>
                          <a:cs typeface="Rasputin Bold"/>
                          <a:sym typeface="Rasputin Bold"/>
                        </a:rPr>
                        <a:t>32/15</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2"/>
                  </a:ext>
                </a:extLst>
              </a:tr>
              <a:tr h="1440070">
                <a:tc>
                  <a:txBody>
                    <a:bodyPr/>
                    <a:lstStyle/>
                    <a:p>
                      <a:pPr algn="ctr">
                        <a:lnSpc>
                          <a:spcPts val="4173"/>
                        </a:lnSpc>
                        <a:defRPr/>
                      </a:pPr>
                      <a:r>
                        <a:rPr lang="en-US" sz="2980" b="1">
                          <a:solidFill>
                            <a:srgbClr val="FCFFFA"/>
                          </a:solidFill>
                          <a:latin typeface="Rasputin Bold"/>
                          <a:ea typeface="Rasputin Bold"/>
                          <a:cs typeface="Rasputin Bold"/>
                          <a:sym typeface="Rasputin Bold"/>
                        </a:rPr>
                        <a:t>64/20</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0F5230"/>
                    </a:solidFill>
                  </a:tcPr>
                </a:tc>
                <a:tc>
                  <a:txBody>
                    <a:bodyPr/>
                    <a:lstStyle/>
                    <a:p>
                      <a:pPr algn="ctr">
                        <a:lnSpc>
                          <a:spcPts val="4339"/>
                        </a:lnSpc>
                        <a:defRPr/>
                      </a:pPr>
                      <a:r>
                        <a:rPr lang="en-US" sz="3099" b="1">
                          <a:solidFill>
                            <a:srgbClr val="002915"/>
                          </a:solidFill>
                          <a:latin typeface="Rasputin Bold"/>
                          <a:ea typeface="Rasputin Bold"/>
                          <a:cs typeface="Rasputin Bold"/>
                          <a:sym typeface="Rasputin Bold"/>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0.88</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0.87</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tc>
                  <a:txBody>
                    <a:bodyPr/>
                    <a:lstStyle/>
                    <a:p>
                      <a:pPr algn="ctr">
                        <a:lnSpc>
                          <a:spcPts val="4339"/>
                        </a:lnSpc>
                        <a:defRPr/>
                      </a:pPr>
                      <a:r>
                        <a:rPr lang="en-US" sz="3099">
                          <a:solidFill>
                            <a:srgbClr val="002915"/>
                          </a:solidFill>
                          <a:latin typeface="Rasputin"/>
                          <a:ea typeface="Rasputin"/>
                          <a:cs typeface="Rasputin"/>
                          <a:sym typeface="Rasputin"/>
                        </a:rPr>
                        <a:t>0.86</a:t>
                      </a:r>
                      <a:endParaRPr lang="en-US" sz="1100"/>
                    </a:p>
                  </a:txBody>
                  <a:tcPr marL="202381" marR="202381" marT="202381" marB="202381"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2FFE8"/>
                    </a:solidFill>
                  </a:tcPr>
                </a:tc>
                <a:extLst>
                  <a:ext uri="{0D108BD9-81ED-4DB2-BD59-A6C34878D82A}">
                    <a16:rowId xmlns:a16="http://schemas.microsoft.com/office/drawing/2014/main" val="10003"/>
                  </a:ext>
                </a:extLst>
              </a:tr>
            </a:tbl>
          </a:graphicData>
        </a:graphic>
      </p:graphicFrame>
      <p:grpSp>
        <p:nvGrpSpPr>
          <p:cNvPr id="16" name="Group 16"/>
          <p:cNvGrpSpPr/>
          <p:nvPr/>
        </p:nvGrpSpPr>
        <p:grpSpPr>
          <a:xfrm>
            <a:off x="0" y="9564357"/>
            <a:ext cx="19430051" cy="585880"/>
            <a:chOff x="0" y="0"/>
            <a:chExt cx="25906735" cy="781173"/>
          </a:xfrm>
        </p:grpSpPr>
        <p:grpSp>
          <p:nvGrpSpPr>
            <p:cNvPr id="17" name="Group 17"/>
            <p:cNvGrpSpPr/>
            <p:nvPr/>
          </p:nvGrpSpPr>
          <p:grpSpPr>
            <a:xfrm>
              <a:off x="0" y="0"/>
              <a:ext cx="25906735" cy="781173"/>
              <a:chOff x="0" y="0"/>
              <a:chExt cx="4576633" cy="138000"/>
            </a:xfrm>
          </p:grpSpPr>
          <p:sp>
            <p:nvSpPr>
              <p:cNvPr id="18" name="Freeform 18"/>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19" name="TextBox 19"/>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21" name="TextBox 21"/>
          <p:cNvSpPr txBox="1"/>
          <p:nvPr/>
        </p:nvSpPr>
        <p:spPr>
          <a:xfrm>
            <a:off x="17482246" y="9448690"/>
            <a:ext cx="684689"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482144" y="817242"/>
            <a:ext cx="8291360" cy="8441058"/>
          </a:xfrm>
          <a:custGeom>
            <a:avLst/>
            <a:gdLst/>
            <a:ahLst/>
            <a:cxnLst/>
            <a:rect l="l" t="t" r="r" b="b"/>
            <a:pathLst>
              <a:path w="8291360" h="8441058">
                <a:moveTo>
                  <a:pt x="0" y="0"/>
                </a:moveTo>
                <a:lnTo>
                  <a:pt x="8291360" y="0"/>
                </a:lnTo>
                <a:lnTo>
                  <a:pt x="8291360" y="8441058"/>
                </a:lnTo>
                <a:lnTo>
                  <a:pt x="0" y="8441058"/>
                </a:lnTo>
                <a:lnTo>
                  <a:pt x="0" y="0"/>
                </a:lnTo>
                <a:close/>
              </a:path>
            </a:pathLst>
          </a:custGeom>
          <a:blipFill>
            <a:blip r:embed="rId4"/>
            <a:stretch>
              <a:fillRect r="-22255"/>
            </a:stretch>
          </a:blipFill>
        </p:spPr>
      </p:sp>
      <p:sp>
        <p:nvSpPr>
          <p:cNvPr id="10" name="Freeform 10"/>
          <p:cNvSpPr/>
          <p:nvPr/>
        </p:nvSpPr>
        <p:spPr>
          <a:xfrm>
            <a:off x="9427494" y="784835"/>
            <a:ext cx="8378361" cy="8473465"/>
          </a:xfrm>
          <a:custGeom>
            <a:avLst/>
            <a:gdLst/>
            <a:ahLst/>
            <a:cxnLst/>
            <a:rect l="l" t="t" r="r" b="b"/>
            <a:pathLst>
              <a:path w="8378361" h="8473465">
                <a:moveTo>
                  <a:pt x="0" y="0"/>
                </a:moveTo>
                <a:lnTo>
                  <a:pt x="8378362" y="0"/>
                </a:lnTo>
                <a:lnTo>
                  <a:pt x="8378362" y="8473465"/>
                </a:lnTo>
                <a:lnTo>
                  <a:pt x="0" y="8473465"/>
                </a:lnTo>
                <a:lnTo>
                  <a:pt x="0" y="0"/>
                </a:lnTo>
                <a:close/>
              </a:path>
            </a:pathLst>
          </a:custGeom>
          <a:blipFill>
            <a:blip r:embed="rId5"/>
            <a:stretch>
              <a:fillRect r="-21450"/>
            </a:stretch>
          </a:blipFill>
        </p:spPr>
      </p:sp>
      <p:sp>
        <p:nvSpPr>
          <p:cNvPr id="11" name="TextBox 11"/>
          <p:cNvSpPr txBox="1"/>
          <p:nvPr/>
        </p:nvSpPr>
        <p:spPr>
          <a:xfrm>
            <a:off x="1419004" y="5408"/>
            <a:ext cx="6417641"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VGG16 - ASL - 64 - 20</a:t>
            </a:r>
          </a:p>
        </p:txBody>
      </p:sp>
      <p:sp>
        <p:nvSpPr>
          <p:cNvPr id="12" name="TextBox 12"/>
          <p:cNvSpPr txBox="1"/>
          <p:nvPr/>
        </p:nvSpPr>
        <p:spPr>
          <a:xfrm>
            <a:off x="9640433" y="5408"/>
            <a:ext cx="7952485" cy="723834"/>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VGG19 - ASL- 32 - 15</a:t>
            </a:r>
          </a:p>
        </p:txBody>
      </p:sp>
      <p:sp>
        <p:nvSpPr>
          <p:cNvPr id="13" name="TextBox 13"/>
          <p:cNvSpPr txBox="1"/>
          <p:nvPr/>
        </p:nvSpPr>
        <p:spPr>
          <a:xfrm>
            <a:off x="17483198" y="9448690"/>
            <a:ext cx="682784"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A65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64357"/>
            <a:ext cx="19430051" cy="585880"/>
            <a:chOff x="0" y="0"/>
            <a:chExt cx="25906735" cy="781173"/>
          </a:xfrm>
        </p:grpSpPr>
        <p:grpSp>
          <p:nvGrpSpPr>
            <p:cNvPr id="4" name="Group 4"/>
            <p:cNvGrpSpPr/>
            <p:nvPr/>
          </p:nvGrpSpPr>
          <p:grpSpPr>
            <a:xfrm>
              <a:off x="0" y="0"/>
              <a:ext cx="25906735" cy="781173"/>
              <a:chOff x="0" y="0"/>
              <a:chExt cx="4576633" cy="138000"/>
            </a:xfrm>
          </p:grpSpPr>
          <p:sp>
            <p:nvSpPr>
              <p:cNvPr id="5" name="Freeform 5"/>
              <p:cNvSpPr/>
              <p:nvPr/>
            </p:nvSpPr>
            <p:spPr>
              <a:xfrm>
                <a:off x="0" y="0"/>
                <a:ext cx="4576633" cy="138001"/>
              </a:xfrm>
              <a:custGeom>
                <a:avLst/>
                <a:gdLst/>
                <a:ahLst/>
                <a:cxnLst/>
                <a:rect l="l" t="t" r="r" b="b"/>
                <a:pathLst>
                  <a:path w="4576633" h="138001">
                    <a:moveTo>
                      <a:pt x="0" y="0"/>
                    </a:moveTo>
                    <a:lnTo>
                      <a:pt x="4576633" y="0"/>
                    </a:lnTo>
                    <a:lnTo>
                      <a:pt x="4576633" y="138001"/>
                    </a:lnTo>
                    <a:lnTo>
                      <a:pt x="0" y="138001"/>
                    </a:lnTo>
                    <a:close/>
                  </a:path>
                </a:pathLst>
              </a:custGeom>
              <a:solidFill>
                <a:srgbClr val="FFFFFF"/>
              </a:solidFill>
            </p:spPr>
          </p:sp>
          <p:sp>
            <p:nvSpPr>
              <p:cNvPr id="6" name="TextBox 6"/>
              <p:cNvSpPr txBox="1"/>
              <p:nvPr/>
            </p:nvSpPr>
            <p:spPr>
              <a:xfrm>
                <a:off x="0" y="-38100"/>
                <a:ext cx="4576633" cy="1761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21650" y="-9293"/>
              <a:ext cx="24239128" cy="714035"/>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8" name="Freeform 8"/>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19004" y="2666730"/>
            <a:ext cx="4953540" cy="4953540"/>
          </a:xfrm>
          <a:custGeom>
            <a:avLst/>
            <a:gdLst/>
            <a:ahLst/>
            <a:cxnLst/>
            <a:rect l="l" t="t" r="r" b="b"/>
            <a:pathLst>
              <a:path w="4953540" h="4953540">
                <a:moveTo>
                  <a:pt x="0" y="0"/>
                </a:moveTo>
                <a:lnTo>
                  <a:pt x="4953540" y="0"/>
                </a:lnTo>
                <a:lnTo>
                  <a:pt x="4953540" y="4953540"/>
                </a:lnTo>
                <a:lnTo>
                  <a:pt x="0" y="4953540"/>
                </a:lnTo>
                <a:lnTo>
                  <a:pt x="0" y="0"/>
                </a:lnTo>
                <a:close/>
              </a:path>
            </a:pathLst>
          </a:custGeom>
          <a:blipFill>
            <a:blip r:embed="rId4"/>
            <a:stretch>
              <a:fillRect/>
            </a:stretch>
          </a:blipFill>
        </p:spPr>
      </p:sp>
      <p:sp>
        <p:nvSpPr>
          <p:cNvPr id="10" name="Freeform 10"/>
          <p:cNvSpPr/>
          <p:nvPr/>
        </p:nvSpPr>
        <p:spPr>
          <a:xfrm>
            <a:off x="10941003" y="2666730"/>
            <a:ext cx="4953540" cy="4953540"/>
          </a:xfrm>
          <a:custGeom>
            <a:avLst/>
            <a:gdLst/>
            <a:ahLst/>
            <a:cxnLst/>
            <a:rect l="l" t="t" r="r" b="b"/>
            <a:pathLst>
              <a:path w="4953540" h="4953540">
                <a:moveTo>
                  <a:pt x="0" y="0"/>
                </a:moveTo>
                <a:lnTo>
                  <a:pt x="4953541" y="0"/>
                </a:lnTo>
                <a:lnTo>
                  <a:pt x="4953541" y="4953540"/>
                </a:lnTo>
                <a:lnTo>
                  <a:pt x="0" y="4953540"/>
                </a:lnTo>
                <a:lnTo>
                  <a:pt x="0" y="0"/>
                </a:lnTo>
                <a:close/>
              </a:path>
            </a:pathLst>
          </a:custGeom>
          <a:blipFill>
            <a:blip r:embed="rId5"/>
            <a:stretch>
              <a:fillRect/>
            </a:stretch>
          </a:blipFill>
        </p:spPr>
      </p:sp>
      <p:sp>
        <p:nvSpPr>
          <p:cNvPr id="11" name="TextBox 11"/>
          <p:cNvSpPr txBox="1"/>
          <p:nvPr/>
        </p:nvSpPr>
        <p:spPr>
          <a:xfrm>
            <a:off x="686954" y="1656067"/>
            <a:ext cx="6417641" cy="723900"/>
          </a:xfrm>
          <a:prstGeom prst="rect">
            <a:avLst/>
          </a:prstGeom>
        </p:spPr>
        <p:txBody>
          <a:bodyPr lIns="0" tIns="0" rIns="0" bIns="0" rtlCol="0" anchor="t">
            <a:spAutoFit/>
          </a:bodyPr>
          <a:lstStyle/>
          <a:p>
            <a:pPr marL="0" lvl="0" indent="0" algn="ctr">
              <a:lnSpc>
                <a:spcPts val="5999"/>
              </a:lnSpc>
              <a:spcBef>
                <a:spcPct val="0"/>
              </a:spcBef>
            </a:pPr>
            <a:r>
              <a:rPr lang="en-US" sz="3999" b="1">
                <a:solidFill>
                  <a:srgbClr val="FCFFFA"/>
                </a:solidFill>
                <a:latin typeface="Rasputin Bold"/>
                <a:ea typeface="Rasputin Bold"/>
                <a:cs typeface="Rasputin Bold"/>
                <a:sym typeface="Rasputin Bold"/>
              </a:rPr>
              <a:t>S</a:t>
            </a:r>
          </a:p>
        </p:txBody>
      </p:sp>
      <p:sp>
        <p:nvSpPr>
          <p:cNvPr id="12" name="TextBox 12"/>
          <p:cNvSpPr txBox="1"/>
          <p:nvPr/>
        </p:nvSpPr>
        <p:spPr>
          <a:xfrm>
            <a:off x="9441531" y="1656067"/>
            <a:ext cx="7952485" cy="723900"/>
          </a:xfrm>
          <a:prstGeom prst="rect">
            <a:avLst/>
          </a:prstGeom>
        </p:spPr>
        <p:txBody>
          <a:bodyPr lIns="0" tIns="0" rIns="0" bIns="0" rtlCol="0" anchor="t">
            <a:spAutoFit/>
          </a:bodyPr>
          <a:lstStyle/>
          <a:p>
            <a:pPr marL="0" lvl="0" indent="0" algn="ctr">
              <a:lnSpc>
                <a:spcPts val="5999"/>
              </a:lnSpc>
              <a:spcBef>
                <a:spcPct val="0"/>
              </a:spcBef>
            </a:pPr>
            <a:r>
              <a:rPr lang="en-US" sz="3999">
                <a:solidFill>
                  <a:srgbClr val="FCFFFA"/>
                </a:solidFill>
                <a:latin typeface="Rasputin"/>
                <a:ea typeface="Rasputin"/>
                <a:cs typeface="Rasputin"/>
                <a:sym typeface="Rasputin"/>
              </a:rPr>
              <a:t>K</a:t>
            </a:r>
          </a:p>
        </p:txBody>
      </p:sp>
      <p:sp>
        <p:nvSpPr>
          <p:cNvPr id="13" name="TextBox 13"/>
          <p:cNvSpPr txBox="1"/>
          <p:nvPr/>
        </p:nvSpPr>
        <p:spPr>
          <a:xfrm>
            <a:off x="17494073" y="9448690"/>
            <a:ext cx="66103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7416"/>
            <a:ext cx="16852515" cy="1455420"/>
          </a:xfrm>
          <a:prstGeom prst="rect">
            <a:avLst/>
          </a:prstGeom>
        </p:spPr>
        <p:txBody>
          <a:bodyPr lIns="0" tIns="0" rIns="0" bIns="0" rtlCol="0" anchor="t">
            <a:spAutoFit/>
          </a:bodyPr>
          <a:lstStyle/>
          <a:p>
            <a:pPr algn="ctr">
              <a:lnSpc>
                <a:spcPts val="11250"/>
              </a:lnSpc>
            </a:pPr>
            <a:r>
              <a:rPr lang="en-US" sz="9375">
                <a:solidFill>
                  <a:srgbClr val="FFFFFF"/>
                </a:solidFill>
                <a:latin typeface="Rasputin Light"/>
                <a:ea typeface="Rasputin Light"/>
                <a:cs typeface="Rasputin Light"/>
                <a:sym typeface="Rasputin Light"/>
              </a:rPr>
              <a:t>Conclusions</a:t>
            </a:r>
          </a:p>
        </p:txBody>
      </p:sp>
      <p:sp>
        <p:nvSpPr>
          <p:cNvPr id="4" name="Freeform 4"/>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5" name="Freeform 5"/>
          <p:cNvSpPr/>
          <p:nvPr/>
        </p:nvSpPr>
        <p:spPr>
          <a:xfrm rot="-4421762">
            <a:off x="10097818" y="3686697"/>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849054" y="8477331"/>
            <a:ext cx="9410246" cy="780969"/>
          </a:xfrm>
          <a:prstGeom prst="rect">
            <a:avLst/>
          </a:prstGeom>
        </p:spPr>
        <p:txBody>
          <a:bodyPr lIns="0" tIns="0" rIns="0" bIns="0" rtlCol="0" anchor="t">
            <a:spAutoFit/>
          </a:bodyPr>
          <a:lstStyle/>
          <a:p>
            <a:pPr algn="l">
              <a:lnSpc>
                <a:spcPts val="6300"/>
              </a:lnSpc>
            </a:pPr>
            <a:r>
              <a:rPr lang="en-US" sz="4500">
                <a:solidFill>
                  <a:srgbClr val="142414"/>
                </a:solidFill>
                <a:latin typeface="Rasputin Light"/>
                <a:ea typeface="Rasputin Light"/>
                <a:cs typeface="Rasputin Light"/>
                <a:sym typeface="Rasputin Light"/>
              </a:rPr>
              <a:t>— Aggiungi la fonte o l'autore</a:t>
            </a:r>
          </a:p>
        </p:txBody>
      </p:sp>
      <p:graphicFrame>
        <p:nvGraphicFramePr>
          <p:cNvPr id="7" name="Table 7"/>
          <p:cNvGraphicFramePr>
            <a:graphicFrameLocks noGrp="1"/>
          </p:cNvGraphicFramePr>
          <p:nvPr/>
        </p:nvGraphicFramePr>
        <p:xfrm>
          <a:off x="450652" y="1902411"/>
          <a:ext cx="17430564" cy="7610808"/>
        </p:xfrm>
        <a:graphic>
          <a:graphicData uri="http://schemas.openxmlformats.org/drawingml/2006/table">
            <a:tbl>
              <a:tblPr/>
              <a:tblGrid>
                <a:gridCol w="2517960">
                  <a:extLst>
                    <a:ext uri="{9D8B030D-6E8A-4147-A177-3AD203B41FA5}">
                      <a16:colId xmlns:a16="http://schemas.microsoft.com/office/drawing/2014/main" val="20000"/>
                    </a:ext>
                  </a:extLst>
                </a:gridCol>
                <a:gridCol w="1601852">
                  <a:extLst>
                    <a:ext uri="{9D8B030D-6E8A-4147-A177-3AD203B41FA5}">
                      <a16:colId xmlns:a16="http://schemas.microsoft.com/office/drawing/2014/main" val="20001"/>
                    </a:ext>
                  </a:extLst>
                </a:gridCol>
                <a:gridCol w="2428582">
                  <a:extLst>
                    <a:ext uri="{9D8B030D-6E8A-4147-A177-3AD203B41FA5}">
                      <a16:colId xmlns:a16="http://schemas.microsoft.com/office/drawing/2014/main" val="20002"/>
                    </a:ext>
                  </a:extLst>
                </a:gridCol>
                <a:gridCol w="2340565">
                  <a:extLst>
                    <a:ext uri="{9D8B030D-6E8A-4147-A177-3AD203B41FA5}">
                      <a16:colId xmlns:a16="http://schemas.microsoft.com/office/drawing/2014/main" val="20003"/>
                    </a:ext>
                  </a:extLst>
                </a:gridCol>
                <a:gridCol w="2222239">
                  <a:extLst>
                    <a:ext uri="{9D8B030D-6E8A-4147-A177-3AD203B41FA5}">
                      <a16:colId xmlns:a16="http://schemas.microsoft.com/office/drawing/2014/main" val="20004"/>
                    </a:ext>
                  </a:extLst>
                </a:gridCol>
                <a:gridCol w="2192658">
                  <a:extLst>
                    <a:ext uri="{9D8B030D-6E8A-4147-A177-3AD203B41FA5}">
                      <a16:colId xmlns:a16="http://schemas.microsoft.com/office/drawing/2014/main" val="20005"/>
                    </a:ext>
                  </a:extLst>
                </a:gridCol>
                <a:gridCol w="2063354">
                  <a:extLst>
                    <a:ext uri="{9D8B030D-6E8A-4147-A177-3AD203B41FA5}">
                      <a16:colId xmlns:a16="http://schemas.microsoft.com/office/drawing/2014/main" val="20006"/>
                    </a:ext>
                  </a:extLst>
                </a:gridCol>
                <a:gridCol w="2063354">
                  <a:extLst>
                    <a:ext uri="{9D8B030D-6E8A-4147-A177-3AD203B41FA5}">
                      <a16:colId xmlns:a16="http://schemas.microsoft.com/office/drawing/2014/main" val="20007"/>
                    </a:ext>
                  </a:extLst>
                </a:gridCol>
              </a:tblGrid>
              <a:tr h="1336479">
                <a:tc>
                  <a:txBody>
                    <a:bodyPr/>
                    <a:lstStyle/>
                    <a:p>
                      <a:pPr algn="ctr">
                        <a:lnSpc>
                          <a:spcPts val="3359"/>
                        </a:lnSpc>
                        <a:defRPr/>
                      </a:pPr>
                      <a:r>
                        <a:rPr lang="en-US" sz="2399" b="1">
                          <a:solidFill>
                            <a:srgbClr val="160042"/>
                          </a:solidFill>
                          <a:latin typeface="Quicksand Bold"/>
                          <a:ea typeface="Quicksand Bold"/>
                          <a:cs typeface="Quicksand Bold"/>
                          <a:sym typeface="Quicksand Bold"/>
                        </a:rPr>
                        <a:t>Batch/Epochs</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Dataset</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2940"/>
                        </a:lnSpc>
                        <a:defRPr/>
                      </a:pPr>
                      <a:r>
                        <a:rPr lang="en-US" sz="2100" b="1">
                          <a:solidFill>
                            <a:srgbClr val="160042"/>
                          </a:solidFill>
                          <a:latin typeface="Quicksand Bold"/>
                          <a:ea typeface="Quicksand Bold"/>
                          <a:cs typeface="Quicksand Bold"/>
                          <a:sym typeface="Quicksand Bold"/>
                        </a:rPr>
                        <a:t>EfficientNetV2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079"/>
                        </a:lnSpc>
                        <a:defRPr/>
                      </a:pPr>
                      <a:r>
                        <a:rPr lang="en-US" sz="2199" b="1">
                          <a:solidFill>
                            <a:srgbClr val="160042"/>
                          </a:solidFill>
                          <a:latin typeface="Quicksand Bold"/>
                          <a:ea typeface="Quicksand Bold"/>
                          <a:cs typeface="Quicksand Bold"/>
                          <a:sym typeface="Quicksand Bold"/>
                        </a:rPr>
                        <a:t>MobileNetV2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VGG16</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VGG19</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gridSpan="2">
                  <a:txBody>
                    <a:bodyPr/>
                    <a:lstStyle/>
                    <a:p>
                      <a:pPr algn="ctr">
                        <a:lnSpc>
                          <a:spcPts val="3359"/>
                        </a:lnSpc>
                        <a:defRPr/>
                      </a:pPr>
                      <a:r>
                        <a:rPr lang="en-US" sz="2399" b="1">
                          <a:solidFill>
                            <a:srgbClr val="160042"/>
                          </a:solidFill>
                          <a:latin typeface="Quicksand Bold"/>
                          <a:ea typeface="Quicksand Bold"/>
                          <a:cs typeface="Quicksand Bold"/>
                          <a:sym typeface="Quicksand Bold"/>
                        </a:rPr>
                        <a:t>ResNet50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hMerge="1">
                  <a:txBody>
                    <a:bodyPr/>
                    <a:lstStyle/>
                    <a:p>
                      <a:pPr algn="ctr">
                        <a:lnSpc>
                          <a:spcPts val="3359"/>
                        </a:lnSpc>
                        <a:defRPr/>
                      </a:pPr>
                      <a:r>
                        <a:rPr lang="en-US" sz="2399" b="1">
                          <a:solidFill>
                            <a:srgbClr val="160042"/>
                          </a:solidFill>
                          <a:latin typeface="Quicksand Bold"/>
                          <a:ea typeface="Quicksand Bold"/>
                          <a:cs typeface="Quicksand Bold"/>
                          <a:sym typeface="Quicksand Bold"/>
                        </a:rPr>
                        <a:t>ResNet50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extLst>
                  <a:ext uri="{0D108BD9-81ED-4DB2-BD59-A6C34878D82A}">
                    <a16:rowId xmlns:a16="http://schemas.microsoft.com/office/drawing/2014/main" val="10000"/>
                  </a:ext>
                </a:extLst>
              </a:tr>
              <a:tr h="2085327">
                <a:tc>
                  <a:txBody>
                    <a:bodyPr/>
                    <a:lstStyle/>
                    <a:p>
                      <a:pPr algn="ctr">
                        <a:lnSpc>
                          <a:spcPts val="4059"/>
                        </a:lnSpc>
                        <a:defRPr/>
                      </a:pPr>
                      <a:r>
                        <a:rPr lang="en-US" sz="2899" b="1">
                          <a:solidFill>
                            <a:srgbClr val="160042"/>
                          </a:solidFill>
                          <a:latin typeface="Quicksand Bold"/>
                          <a:ea typeface="Quicksand Bold"/>
                          <a:cs typeface="Quicksand Bold"/>
                          <a:sym typeface="Quicksand Bold"/>
                        </a:rPr>
                        <a:t>16/10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59"/>
                        </a:lnSpc>
                        <a:defRPr/>
                      </a:pPr>
                      <a:r>
                        <a:rPr lang="en-US" sz="2899" b="1">
                          <a:solidFill>
                            <a:srgbClr val="160042"/>
                          </a:solidFill>
                          <a:latin typeface="Quicksand Bold"/>
                          <a:ea typeface="Quicksand Bold"/>
                          <a:cs typeface="Quicksand Bold"/>
                          <a:sym typeface="Quicksand Bold"/>
                        </a:rPr>
                        <a:t>LIS</a:t>
                      </a:r>
                      <a:endParaRPr lang="en-US" sz="1100"/>
                    </a:p>
                    <a:p>
                      <a:pPr algn="ctr">
                        <a:lnSpc>
                          <a:spcPts val="4059"/>
                        </a:lnSpc>
                      </a:pPr>
                      <a:r>
                        <a:rPr lang="en-US" sz="2899" b="1">
                          <a:solidFill>
                            <a:srgbClr val="160042"/>
                          </a:solidFill>
                          <a:latin typeface="Quicksand Bold"/>
                          <a:ea typeface="Quicksand Bold"/>
                          <a:cs typeface="Quicksand Bold"/>
                          <a:sym typeface="Quicksand Bold"/>
                        </a:rPr>
                        <a:t>BSL</a:t>
                      </a:r>
                    </a:p>
                    <a:p>
                      <a:pPr algn="ctr">
                        <a:lnSpc>
                          <a:spcPts val="4059"/>
                        </a:lnSpc>
                      </a:pPr>
                      <a:r>
                        <a:rPr lang="en-US" sz="2899" b="1">
                          <a:solidFill>
                            <a:srgbClr val="160042"/>
                          </a:solidFill>
                          <a:latin typeface="Quicksand Bold"/>
                          <a:ea typeface="Quicksand Bold"/>
                          <a:cs typeface="Quicksand Bold"/>
                          <a:sym typeface="Quicksand Bold"/>
                        </a:rPr>
                        <a:t>ASL</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0.93</a:t>
                      </a:r>
                      <a:endParaRPr lang="en-US" sz="1100"/>
                    </a:p>
                    <a:p>
                      <a:pPr algn="ctr">
                        <a:lnSpc>
                          <a:spcPts val="4060"/>
                        </a:lnSpc>
                      </a:pPr>
                      <a:r>
                        <a:rPr lang="en-US" sz="2900" b="1">
                          <a:solidFill>
                            <a:srgbClr val="127FCE"/>
                          </a:solidFill>
                          <a:latin typeface="Quicksand Bold"/>
                          <a:ea typeface="Quicksand Bold"/>
                          <a:cs typeface="Quicksand Bold"/>
                          <a:sym typeface="Quicksand Bold"/>
                        </a:rPr>
                        <a:t>0.95</a:t>
                      </a:r>
                    </a:p>
                    <a:p>
                      <a:pPr algn="ctr">
                        <a:lnSpc>
                          <a:spcPts val="4060"/>
                        </a:lnSpc>
                      </a:pPr>
                      <a:r>
                        <a:rPr lang="en-US" sz="2900" b="1">
                          <a:solidFill>
                            <a:srgbClr val="127FCE"/>
                          </a:solidFill>
                          <a:latin typeface="Quicksand Bold"/>
                          <a:ea typeface="Quicksand Bold"/>
                          <a:cs typeface="Quicksand Bold"/>
                          <a:sym typeface="Quicksand Bold"/>
                        </a:rPr>
                        <a:t>0.95</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0.73</a:t>
                      </a:r>
                      <a:endParaRPr lang="en-US" sz="1100"/>
                    </a:p>
                    <a:p>
                      <a:pPr algn="ctr">
                        <a:lnSpc>
                          <a:spcPts val="4060"/>
                        </a:lnSpc>
                      </a:pPr>
                      <a:r>
                        <a:rPr lang="en-US" sz="2900" b="1">
                          <a:solidFill>
                            <a:srgbClr val="127FCE"/>
                          </a:solidFill>
                          <a:latin typeface="Quicksand Bold"/>
                          <a:ea typeface="Quicksand Bold"/>
                          <a:cs typeface="Quicksand Bold"/>
                          <a:sym typeface="Quicksand Bold"/>
                        </a:rPr>
                        <a:t>0.74</a:t>
                      </a:r>
                    </a:p>
                    <a:p>
                      <a:pPr algn="ctr">
                        <a:lnSpc>
                          <a:spcPts val="4060"/>
                        </a:lnSpc>
                      </a:pPr>
                      <a:r>
                        <a:rPr lang="en-US" sz="2900" b="1">
                          <a:solidFill>
                            <a:srgbClr val="127FCE"/>
                          </a:solidFill>
                          <a:latin typeface="Quicksand Bold"/>
                          <a:ea typeface="Quicksand Bold"/>
                          <a:cs typeface="Quicksand Bold"/>
                          <a:sym typeface="Quicksand Bold"/>
                        </a:rPr>
                        <a:t>0.78</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0.97</a:t>
                      </a:r>
                      <a:endParaRPr lang="en-US" sz="1100"/>
                    </a:p>
                    <a:p>
                      <a:pPr algn="ctr">
                        <a:lnSpc>
                          <a:spcPts val="4060"/>
                        </a:lnSpc>
                      </a:pPr>
                      <a:r>
                        <a:rPr lang="en-US" sz="2900" b="1">
                          <a:solidFill>
                            <a:srgbClr val="5FCE23"/>
                          </a:solidFill>
                          <a:latin typeface="Quicksand Bold"/>
                          <a:ea typeface="Quicksand Bold"/>
                          <a:cs typeface="Quicksand Bold"/>
                          <a:sym typeface="Quicksand Bold"/>
                        </a:rPr>
                        <a:t>0.82</a:t>
                      </a:r>
                    </a:p>
                    <a:p>
                      <a:pPr algn="ctr">
                        <a:lnSpc>
                          <a:spcPts val="4060"/>
                        </a:lnSpc>
                      </a:pPr>
                      <a:r>
                        <a:rPr lang="en-US" sz="2900" b="1">
                          <a:solidFill>
                            <a:srgbClr val="5FCE23"/>
                          </a:solidFill>
                          <a:latin typeface="Quicksand Bold"/>
                          <a:ea typeface="Quicksand Bold"/>
                          <a:cs typeface="Quicksand Bold"/>
                          <a:sym typeface="Quicksand Bold"/>
                        </a:rPr>
                        <a:t>0.83</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0.98</a:t>
                      </a:r>
                      <a:endParaRPr lang="en-US" sz="1100"/>
                    </a:p>
                    <a:p>
                      <a:pPr algn="ctr">
                        <a:lnSpc>
                          <a:spcPts val="4060"/>
                        </a:lnSpc>
                      </a:pPr>
                      <a:r>
                        <a:rPr lang="en-US" sz="2900" b="1">
                          <a:solidFill>
                            <a:srgbClr val="C800D2"/>
                          </a:solidFill>
                          <a:latin typeface="Quicksand Bold"/>
                          <a:ea typeface="Quicksand Bold"/>
                          <a:cs typeface="Quicksand Bold"/>
                          <a:sym typeface="Quicksand Bold"/>
                        </a:rPr>
                        <a:t>0.92</a:t>
                      </a:r>
                    </a:p>
                    <a:p>
                      <a:pPr algn="ctr">
                        <a:lnSpc>
                          <a:spcPts val="4060"/>
                        </a:lnSpc>
                      </a:pPr>
                      <a:r>
                        <a:rPr lang="en-US" sz="2900" b="1">
                          <a:solidFill>
                            <a:srgbClr val="C800D2"/>
                          </a:solidFill>
                          <a:latin typeface="Quicksand Bold"/>
                          <a:ea typeface="Quicksand Bold"/>
                          <a:cs typeface="Quicksand Bold"/>
                          <a:sym typeface="Quicksand Bold"/>
                        </a:rPr>
                        <a:t>0.75</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0.96</a:t>
                      </a:r>
                      <a:endParaRPr lang="en-US" sz="1100"/>
                    </a:p>
                    <a:p>
                      <a:pPr algn="ctr">
                        <a:lnSpc>
                          <a:spcPts val="4060"/>
                        </a:lnSpc>
                      </a:pPr>
                      <a:r>
                        <a:rPr lang="en-US" sz="2900" b="1">
                          <a:solidFill>
                            <a:srgbClr val="D71235"/>
                          </a:solidFill>
                          <a:latin typeface="Quicksand Bold"/>
                          <a:ea typeface="Quicksand Bold"/>
                          <a:cs typeface="Quicksand Bold"/>
                          <a:sym typeface="Quicksand Bold"/>
                        </a:rPr>
                        <a:t>0.97</a:t>
                      </a:r>
                    </a:p>
                    <a:p>
                      <a:pPr algn="ctr">
                        <a:lnSpc>
                          <a:spcPts val="4060"/>
                        </a:lnSpc>
                      </a:pPr>
                      <a:r>
                        <a:rPr lang="en-US" sz="2900" b="1">
                          <a:solidFill>
                            <a:srgbClr val="D71235"/>
                          </a:solidFill>
                          <a:latin typeface="Quicksand Bold"/>
                          <a:ea typeface="Quicksand Bold"/>
                          <a:cs typeface="Quicksand Bold"/>
                          <a:sym typeface="Quicksand Bold"/>
                        </a:rPr>
                        <a:t>0.96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E07F19"/>
                          </a:solidFill>
                          <a:latin typeface="Quicksand Bold"/>
                          <a:ea typeface="Quicksand Bold"/>
                          <a:cs typeface="Quicksand Bold"/>
                          <a:sym typeface="Quicksand Bold"/>
                        </a:rPr>
                        <a:t>0.89</a:t>
                      </a:r>
                      <a:endParaRPr lang="en-US" sz="1100"/>
                    </a:p>
                    <a:p>
                      <a:pPr algn="ctr">
                        <a:lnSpc>
                          <a:spcPts val="4060"/>
                        </a:lnSpc>
                      </a:pPr>
                      <a:r>
                        <a:rPr lang="en-US" sz="2900" b="1">
                          <a:solidFill>
                            <a:srgbClr val="E07F19"/>
                          </a:solidFill>
                          <a:latin typeface="Quicksand Bold"/>
                          <a:ea typeface="Quicksand Bold"/>
                          <a:cs typeface="Quicksand Bold"/>
                          <a:sym typeface="Quicksand Bold"/>
                        </a:rPr>
                        <a:t>0.93</a:t>
                      </a:r>
                    </a:p>
                    <a:p>
                      <a:pPr algn="ctr">
                        <a:lnSpc>
                          <a:spcPts val="4060"/>
                        </a:lnSpc>
                      </a:pPr>
                      <a:r>
                        <a:rPr lang="en-US" sz="2900" b="1">
                          <a:solidFill>
                            <a:srgbClr val="E07F19"/>
                          </a:solidFill>
                          <a:latin typeface="Quicksand Bold"/>
                          <a:ea typeface="Quicksand Bold"/>
                          <a:cs typeface="Quicksand Bold"/>
                          <a:sym typeface="Quicksand Bold"/>
                        </a:rPr>
                        <a:t>0.95</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CFFFA"/>
                    </a:solidFill>
                  </a:tcPr>
                </a:tc>
                <a:extLst>
                  <a:ext uri="{0D108BD9-81ED-4DB2-BD59-A6C34878D82A}">
                    <a16:rowId xmlns:a16="http://schemas.microsoft.com/office/drawing/2014/main" val="10001"/>
                  </a:ext>
                </a:extLst>
              </a:tr>
              <a:tr h="2103675">
                <a:tc>
                  <a:txBody>
                    <a:bodyPr/>
                    <a:lstStyle/>
                    <a:p>
                      <a:pPr algn="ctr">
                        <a:lnSpc>
                          <a:spcPts val="4059"/>
                        </a:lnSpc>
                        <a:defRPr/>
                      </a:pPr>
                      <a:r>
                        <a:rPr lang="en-US" sz="2899" b="1">
                          <a:solidFill>
                            <a:srgbClr val="160042"/>
                          </a:solidFill>
                          <a:latin typeface="Quicksand Bold"/>
                          <a:ea typeface="Quicksand Bold"/>
                          <a:cs typeface="Quicksand Bold"/>
                          <a:sym typeface="Quicksand Bold"/>
                        </a:rPr>
                        <a:t>32/15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59"/>
                        </a:lnSpc>
                        <a:defRPr/>
                      </a:pPr>
                      <a:r>
                        <a:rPr lang="en-US" sz="2899" b="1">
                          <a:solidFill>
                            <a:srgbClr val="160042"/>
                          </a:solidFill>
                          <a:latin typeface="Quicksand Bold"/>
                          <a:ea typeface="Quicksand Bold"/>
                          <a:cs typeface="Quicksand Bold"/>
                          <a:sym typeface="Quicksand Bold"/>
                        </a:rPr>
                        <a:t>LIS</a:t>
                      </a:r>
                      <a:endParaRPr lang="en-US" sz="1100"/>
                    </a:p>
                    <a:p>
                      <a:pPr algn="ctr">
                        <a:lnSpc>
                          <a:spcPts val="4059"/>
                        </a:lnSpc>
                      </a:pPr>
                      <a:r>
                        <a:rPr lang="en-US" sz="2899" b="1">
                          <a:solidFill>
                            <a:srgbClr val="160042"/>
                          </a:solidFill>
                          <a:latin typeface="Quicksand Bold"/>
                          <a:ea typeface="Quicksand Bold"/>
                          <a:cs typeface="Quicksand Bold"/>
                          <a:sym typeface="Quicksand Bold"/>
                        </a:rPr>
                        <a:t>BSL</a:t>
                      </a:r>
                    </a:p>
                    <a:p>
                      <a:pPr algn="ctr">
                        <a:lnSpc>
                          <a:spcPts val="4059"/>
                        </a:lnSpc>
                      </a:pPr>
                      <a:r>
                        <a:rPr lang="en-US" sz="2899" b="1">
                          <a:solidFill>
                            <a:srgbClr val="160042"/>
                          </a:solidFill>
                          <a:latin typeface="Quicksand Bold"/>
                          <a:ea typeface="Quicksand Bold"/>
                          <a:cs typeface="Quicksand Bold"/>
                          <a:sym typeface="Quicksand Bold"/>
                        </a:rPr>
                        <a:t>ASL</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0.94</a:t>
                      </a:r>
                      <a:endParaRPr lang="en-US" sz="1100"/>
                    </a:p>
                    <a:p>
                      <a:pPr algn="ctr">
                        <a:lnSpc>
                          <a:spcPts val="4060"/>
                        </a:lnSpc>
                      </a:pPr>
                      <a:r>
                        <a:rPr lang="en-US" sz="2900" b="1">
                          <a:solidFill>
                            <a:srgbClr val="127FCE"/>
                          </a:solidFill>
                          <a:latin typeface="Quicksand Bold"/>
                          <a:ea typeface="Quicksand Bold"/>
                          <a:cs typeface="Quicksand Bold"/>
                          <a:sym typeface="Quicksand Bold"/>
                        </a:rPr>
                        <a:t>0.88</a:t>
                      </a:r>
                    </a:p>
                    <a:p>
                      <a:pPr algn="ctr">
                        <a:lnSpc>
                          <a:spcPts val="4060"/>
                        </a:lnSpc>
                      </a:pPr>
                      <a:r>
                        <a:rPr lang="en-US" sz="2900" b="1">
                          <a:solidFill>
                            <a:srgbClr val="127FCE"/>
                          </a:solidFill>
                          <a:latin typeface="Quicksand Bold"/>
                          <a:ea typeface="Quicksand Bold"/>
                          <a:cs typeface="Quicksand Bold"/>
                          <a:sym typeface="Quicksand Bold"/>
                        </a:rPr>
                        <a:t>0.96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0.74</a:t>
                      </a:r>
                      <a:endParaRPr lang="en-US" sz="1100"/>
                    </a:p>
                    <a:p>
                      <a:pPr algn="ctr">
                        <a:lnSpc>
                          <a:spcPts val="4060"/>
                        </a:lnSpc>
                      </a:pPr>
                      <a:r>
                        <a:rPr lang="en-US" sz="2900" b="1">
                          <a:solidFill>
                            <a:srgbClr val="127FCE"/>
                          </a:solidFill>
                          <a:latin typeface="Quicksand Bold"/>
                          <a:ea typeface="Quicksand Bold"/>
                          <a:cs typeface="Quicksand Bold"/>
                          <a:sym typeface="Quicksand Bold"/>
                        </a:rPr>
                        <a:t>0.75</a:t>
                      </a:r>
                    </a:p>
                    <a:p>
                      <a:pPr algn="ctr">
                        <a:lnSpc>
                          <a:spcPts val="4060"/>
                        </a:lnSpc>
                      </a:pPr>
                      <a:r>
                        <a:rPr lang="en-US" sz="2900" b="1">
                          <a:solidFill>
                            <a:srgbClr val="127FCE"/>
                          </a:solidFill>
                          <a:latin typeface="Quicksand Bold"/>
                          <a:ea typeface="Quicksand Bold"/>
                          <a:cs typeface="Quicksand Bold"/>
                          <a:sym typeface="Quicksand Bold"/>
                        </a:rPr>
                        <a:t>0.76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0.97</a:t>
                      </a:r>
                      <a:endParaRPr lang="en-US" sz="1100"/>
                    </a:p>
                    <a:p>
                      <a:pPr algn="ctr">
                        <a:lnSpc>
                          <a:spcPts val="4060"/>
                        </a:lnSpc>
                      </a:pPr>
                      <a:r>
                        <a:rPr lang="en-US" sz="2900" b="1">
                          <a:solidFill>
                            <a:srgbClr val="5FCE23"/>
                          </a:solidFill>
                          <a:latin typeface="Quicksand Bold"/>
                          <a:ea typeface="Quicksand Bold"/>
                          <a:cs typeface="Quicksand Bold"/>
                          <a:sym typeface="Quicksand Bold"/>
                        </a:rPr>
                        <a:t>0.89</a:t>
                      </a:r>
                    </a:p>
                    <a:p>
                      <a:pPr algn="ctr">
                        <a:lnSpc>
                          <a:spcPts val="4060"/>
                        </a:lnSpc>
                      </a:pPr>
                      <a:r>
                        <a:rPr lang="en-US" sz="2900" b="1">
                          <a:solidFill>
                            <a:srgbClr val="5FCE23"/>
                          </a:solidFill>
                          <a:latin typeface="Quicksand Bold"/>
                          <a:ea typeface="Quicksand Bold"/>
                          <a:cs typeface="Quicksand Bold"/>
                          <a:sym typeface="Quicksand Bold"/>
                        </a:rPr>
                        <a:t>0.86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0.98</a:t>
                      </a:r>
                      <a:endParaRPr lang="en-US" sz="1100"/>
                    </a:p>
                    <a:p>
                      <a:pPr algn="ctr">
                        <a:lnSpc>
                          <a:spcPts val="4060"/>
                        </a:lnSpc>
                      </a:pPr>
                      <a:r>
                        <a:rPr lang="en-US" sz="2900" b="1">
                          <a:solidFill>
                            <a:srgbClr val="C800D2"/>
                          </a:solidFill>
                          <a:latin typeface="Quicksand Bold"/>
                          <a:ea typeface="Quicksand Bold"/>
                          <a:cs typeface="Quicksand Bold"/>
                          <a:sym typeface="Quicksand Bold"/>
                        </a:rPr>
                        <a:t>0.96</a:t>
                      </a:r>
                    </a:p>
                    <a:p>
                      <a:pPr algn="ctr">
                        <a:lnSpc>
                          <a:spcPts val="4060"/>
                        </a:lnSpc>
                      </a:pPr>
                      <a:r>
                        <a:rPr lang="en-US" sz="2900" b="1">
                          <a:solidFill>
                            <a:srgbClr val="C800D2"/>
                          </a:solidFill>
                          <a:latin typeface="Quicksand Bold"/>
                          <a:ea typeface="Quicksand Bold"/>
                          <a:cs typeface="Quicksand Bold"/>
                          <a:sym typeface="Quicksand Bold"/>
                        </a:rPr>
                        <a:t>0.97</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0.96</a:t>
                      </a:r>
                      <a:endParaRPr lang="en-US" sz="1100"/>
                    </a:p>
                    <a:p>
                      <a:pPr algn="ctr">
                        <a:lnSpc>
                          <a:spcPts val="4060"/>
                        </a:lnSpc>
                      </a:pPr>
                      <a:r>
                        <a:rPr lang="en-US" sz="2900" b="1">
                          <a:solidFill>
                            <a:srgbClr val="D71235"/>
                          </a:solidFill>
                          <a:latin typeface="Quicksand Bold"/>
                          <a:ea typeface="Quicksand Bold"/>
                          <a:cs typeface="Quicksand Bold"/>
                          <a:sym typeface="Quicksand Bold"/>
                        </a:rPr>
                        <a:t>0.97</a:t>
                      </a:r>
                    </a:p>
                    <a:p>
                      <a:pPr algn="ctr">
                        <a:lnSpc>
                          <a:spcPts val="4060"/>
                        </a:lnSpc>
                      </a:pPr>
                      <a:r>
                        <a:rPr lang="en-US" sz="2900" b="1">
                          <a:solidFill>
                            <a:srgbClr val="D71235"/>
                          </a:solidFill>
                          <a:latin typeface="Quicksand Bold"/>
                          <a:ea typeface="Quicksand Bold"/>
                          <a:cs typeface="Quicksand Bold"/>
                          <a:sym typeface="Quicksand Bold"/>
                        </a:rPr>
                        <a:t>0.97</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E07F19"/>
                          </a:solidFill>
                          <a:latin typeface="Quicksand Bold"/>
                          <a:ea typeface="Quicksand Bold"/>
                          <a:cs typeface="Quicksand Bold"/>
                          <a:sym typeface="Quicksand Bold"/>
                        </a:rPr>
                        <a:t>0.91</a:t>
                      </a:r>
                      <a:endParaRPr lang="en-US" sz="1100"/>
                    </a:p>
                    <a:p>
                      <a:pPr algn="ctr">
                        <a:lnSpc>
                          <a:spcPts val="4060"/>
                        </a:lnSpc>
                      </a:pPr>
                      <a:r>
                        <a:rPr lang="en-US" sz="2900" b="1">
                          <a:solidFill>
                            <a:srgbClr val="E07F19"/>
                          </a:solidFill>
                          <a:latin typeface="Quicksand Bold"/>
                          <a:ea typeface="Quicksand Bold"/>
                          <a:cs typeface="Quicksand Bold"/>
                          <a:sym typeface="Quicksand Bold"/>
                        </a:rPr>
                        <a:t>0.94</a:t>
                      </a:r>
                    </a:p>
                    <a:p>
                      <a:pPr algn="ctr">
                        <a:lnSpc>
                          <a:spcPts val="4060"/>
                        </a:lnSpc>
                      </a:pPr>
                      <a:r>
                        <a:rPr lang="en-US" sz="2900" b="1">
                          <a:solidFill>
                            <a:srgbClr val="E07F19"/>
                          </a:solidFill>
                          <a:latin typeface="Quicksand Bold"/>
                          <a:ea typeface="Quicksand Bold"/>
                          <a:cs typeface="Quicksand Bold"/>
                          <a:sym typeface="Quicksand Bold"/>
                        </a:rPr>
                        <a:t>0.96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CFFFA"/>
                    </a:solidFill>
                  </a:tcPr>
                </a:tc>
                <a:extLst>
                  <a:ext uri="{0D108BD9-81ED-4DB2-BD59-A6C34878D82A}">
                    <a16:rowId xmlns:a16="http://schemas.microsoft.com/office/drawing/2014/main" val="10002"/>
                  </a:ext>
                </a:extLst>
              </a:tr>
              <a:tr h="2085327">
                <a:tc>
                  <a:txBody>
                    <a:bodyPr/>
                    <a:lstStyle/>
                    <a:p>
                      <a:pPr algn="ctr">
                        <a:lnSpc>
                          <a:spcPts val="4059"/>
                        </a:lnSpc>
                        <a:defRPr/>
                      </a:pPr>
                      <a:r>
                        <a:rPr lang="en-US" sz="2899" b="1">
                          <a:solidFill>
                            <a:srgbClr val="160042"/>
                          </a:solidFill>
                          <a:latin typeface="Quicksand Bold"/>
                          <a:ea typeface="Quicksand Bold"/>
                          <a:cs typeface="Quicksand Bold"/>
                          <a:sym typeface="Quicksand Bold"/>
                        </a:rPr>
                        <a:t>64/20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59"/>
                        </a:lnSpc>
                        <a:defRPr/>
                      </a:pPr>
                      <a:r>
                        <a:rPr lang="en-US" sz="2899" b="1">
                          <a:solidFill>
                            <a:srgbClr val="160042"/>
                          </a:solidFill>
                          <a:latin typeface="Quicksand Bold"/>
                          <a:ea typeface="Quicksand Bold"/>
                          <a:cs typeface="Quicksand Bold"/>
                          <a:sym typeface="Quicksand Bold"/>
                        </a:rPr>
                        <a:t>LIS</a:t>
                      </a:r>
                      <a:endParaRPr lang="en-US" sz="1100"/>
                    </a:p>
                    <a:p>
                      <a:pPr algn="ctr">
                        <a:lnSpc>
                          <a:spcPts val="4059"/>
                        </a:lnSpc>
                      </a:pPr>
                      <a:r>
                        <a:rPr lang="en-US" sz="2899" b="1">
                          <a:solidFill>
                            <a:srgbClr val="160042"/>
                          </a:solidFill>
                          <a:latin typeface="Quicksand Bold"/>
                          <a:ea typeface="Quicksand Bold"/>
                          <a:cs typeface="Quicksand Bold"/>
                          <a:sym typeface="Quicksand Bold"/>
                        </a:rPr>
                        <a:t>BSL</a:t>
                      </a:r>
                    </a:p>
                    <a:p>
                      <a:pPr algn="ctr">
                        <a:lnSpc>
                          <a:spcPts val="4059"/>
                        </a:lnSpc>
                      </a:pPr>
                      <a:r>
                        <a:rPr lang="en-US" sz="2899" b="1">
                          <a:solidFill>
                            <a:srgbClr val="160042"/>
                          </a:solidFill>
                          <a:latin typeface="Quicksand Bold"/>
                          <a:ea typeface="Quicksand Bold"/>
                          <a:cs typeface="Quicksand Bold"/>
                          <a:sym typeface="Quicksand Bold"/>
                        </a:rPr>
                        <a:t>ASL</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0.93</a:t>
                      </a:r>
                      <a:endParaRPr lang="en-US" sz="1100"/>
                    </a:p>
                    <a:p>
                      <a:pPr algn="ctr">
                        <a:lnSpc>
                          <a:spcPts val="4060"/>
                        </a:lnSpc>
                      </a:pPr>
                      <a:r>
                        <a:rPr lang="en-US" sz="2900" b="1">
                          <a:solidFill>
                            <a:srgbClr val="127FCE"/>
                          </a:solidFill>
                          <a:latin typeface="Quicksand Bold"/>
                          <a:ea typeface="Quicksand Bold"/>
                          <a:cs typeface="Quicksand Bold"/>
                          <a:sym typeface="Quicksand Bold"/>
                        </a:rPr>
                        <a:t>0.90</a:t>
                      </a:r>
                    </a:p>
                    <a:p>
                      <a:pPr algn="ctr">
                        <a:lnSpc>
                          <a:spcPts val="4060"/>
                        </a:lnSpc>
                      </a:pPr>
                      <a:r>
                        <a:rPr lang="en-US" sz="2900" b="1">
                          <a:solidFill>
                            <a:srgbClr val="127FCE"/>
                          </a:solidFill>
                          <a:latin typeface="Quicksand Bold"/>
                          <a:ea typeface="Quicksand Bold"/>
                          <a:cs typeface="Quicksand Bold"/>
                          <a:sym typeface="Quicksand Bold"/>
                        </a:rPr>
                        <a:t>0.96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0.73</a:t>
                      </a:r>
                      <a:endParaRPr lang="en-US" sz="1100"/>
                    </a:p>
                    <a:p>
                      <a:pPr algn="ctr">
                        <a:lnSpc>
                          <a:spcPts val="4060"/>
                        </a:lnSpc>
                      </a:pPr>
                      <a:r>
                        <a:rPr lang="en-US" sz="2900" b="1">
                          <a:solidFill>
                            <a:srgbClr val="127FCE"/>
                          </a:solidFill>
                          <a:latin typeface="Quicksand Bold"/>
                          <a:ea typeface="Quicksand Bold"/>
                          <a:cs typeface="Quicksand Bold"/>
                          <a:sym typeface="Quicksand Bold"/>
                        </a:rPr>
                        <a:t>0.70</a:t>
                      </a:r>
                    </a:p>
                    <a:p>
                      <a:pPr algn="ctr">
                        <a:lnSpc>
                          <a:spcPts val="4060"/>
                        </a:lnSpc>
                      </a:pPr>
                      <a:r>
                        <a:rPr lang="en-US" sz="2900" b="1">
                          <a:solidFill>
                            <a:srgbClr val="127FCE"/>
                          </a:solidFill>
                          <a:latin typeface="Quicksand Bold"/>
                          <a:ea typeface="Quicksand Bold"/>
                          <a:cs typeface="Quicksand Bold"/>
                          <a:sym typeface="Quicksand Bold"/>
                        </a:rPr>
                        <a:t>0.77</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0.97</a:t>
                      </a:r>
                      <a:endParaRPr lang="en-US" sz="1100"/>
                    </a:p>
                    <a:p>
                      <a:pPr algn="ctr">
                        <a:lnSpc>
                          <a:spcPts val="4060"/>
                        </a:lnSpc>
                      </a:pPr>
                      <a:r>
                        <a:rPr lang="en-US" sz="2900" b="1">
                          <a:solidFill>
                            <a:srgbClr val="5FCE23"/>
                          </a:solidFill>
                          <a:latin typeface="Quicksand Bold"/>
                          <a:ea typeface="Quicksand Bold"/>
                          <a:cs typeface="Quicksand Bold"/>
                          <a:sym typeface="Quicksand Bold"/>
                        </a:rPr>
                        <a:t>0.87</a:t>
                      </a:r>
                    </a:p>
                    <a:p>
                      <a:pPr algn="ctr">
                        <a:lnSpc>
                          <a:spcPts val="4060"/>
                        </a:lnSpc>
                      </a:pPr>
                      <a:r>
                        <a:rPr lang="en-US" sz="2900" b="1">
                          <a:solidFill>
                            <a:srgbClr val="5FCE23"/>
                          </a:solidFill>
                          <a:latin typeface="Quicksand Bold"/>
                          <a:ea typeface="Quicksand Bold"/>
                          <a:cs typeface="Quicksand Bold"/>
                          <a:sym typeface="Quicksand Bold"/>
                        </a:rPr>
                        <a:t>0.87</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0.97</a:t>
                      </a:r>
                      <a:endParaRPr lang="en-US" sz="1100"/>
                    </a:p>
                    <a:p>
                      <a:pPr algn="ctr">
                        <a:lnSpc>
                          <a:spcPts val="4060"/>
                        </a:lnSpc>
                      </a:pPr>
                      <a:r>
                        <a:rPr lang="en-US" sz="2900" b="1">
                          <a:solidFill>
                            <a:srgbClr val="C800D2"/>
                          </a:solidFill>
                          <a:latin typeface="Quicksand Bold"/>
                          <a:ea typeface="Quicksand Bold"/>
                          <a:cs typeface="Quicksand Bold"/>
                          <a:sym typeface="Quicksand Bold"/>
                        </a:rPr>
                        <a:t>0.93</a:t>
                      </a:r>
                    </a:p>
                    <a:p>
                      <a:pPr algn="ctr">
                        <a:lnSpc>
                          <a:spcPts val="4060"/>
                        </a:lnSpc>
                      </a:pPr>
                      <a:r>
                        <a:rPr lang="en-US" sz="2900" b="1">
                          <a:solidFill>
                            <a:srgbClr val="C800D2"/>
                          </a:solidFill>
                          <a:latin typeface="Quicksand Bold"/>
                          <a:ea typeface="Quicksand Bold"/>
                          <a:cs typeface="Quicksand Bold"/>
                          <a:sym typeface="Quicksand Bold"/>
                        </a:rPr>
                        <a:t>0.94</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0.97</a:t>
                      </a:r>
                      <a:endParaRPr lang="en-US" sz="1100"/>
                    </a:p>
                    <a:p>
                      <a:pPr algn="ctr">
                        <a:lnSpc>
                          <a:spcPts val="4060"/>
                        </a:lnSpc>
                      </a:pPr>
                      <a:r>
                        <a:rPr lang="en-US" sz="2900" b="1">
                          <a:solidFill>
                            <a:srgbClr val="D71235"/>
                          </a:solidFill>
                          <a:latin typeface="Quicksand Bold"/>
                          <a:ea typeface="Quicksand Bold"/>
                          <a:cs typeface="Quicksand Bold"/>
                          <a:sym typeface="Quicksand Bold"/>
                        </a:rPr>
                        <a:t>0.96</a:t>
                      </a:r>
                    </a:p>
                    <a:p>
                      <a:pPr algn="ctr">
                        <a:lnSpc>
                          <a:spcPts val="4060"/>
                        </a:lnSpc>
                      </a:pPr>
                      <a:r>
                        <a:rPr lang="en-US" sz="2900" b="1">
                          <a:solidFill>
                            <a:srgbClr val="D71235"/>
                          </a:solidFill>
                          <a:latin typeface="Quicksand Bold"/>
                          <a:ea typeface="Quicksand Bold"/>
                          <a:cs typeface="Quicksand Bold"/>
                          <a:sym typeface="Quicksand Bold"/>
                        </a:rPr>
                        <a:t>0.96</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E07F19"/>
                          </a:solidFill>
                          <a:latin typeface="Quicksand Bold"/>
                          <a:ea typeface="Quicksand Bold"/>
                          <a:cs typeface="Quicksand Bold"/>
                          <a:sym typeface="Quicksand Bold"/>
                        </a:rPr>
                        <a:t>0.90</a:t>
                      </a:r>
                      <a:endParaRPr lang="en-US" sz="1100"/>
                    </a:p>
                    <a:p>
                      <a:pPr algn="ctr">
                        <a:lnSpc>
                          <a:spcPts val="4060"/>
                        </a:lnSpc>
                      </a:pPr>
                      <a:r>
                        <a:rPr lang="en-US" sz="2900" b="1">
                          <a:solidFill>
                            <a:srgbClr val="E07F19"/>
                          </a:solidFill>
                          <a:latin typeface="Quicksand Bold"/>
                          <a:ea typeface="Quicksand Bold"/>
                          <a:cs typeface="Quicksand Bold"/>
                          <a:sym typeface="Quicksand Bold"/>
                        </a:rPr>
                        <a:t>0.93</a:t>
                      </a:r>
                    </a:p>
                    <a:p>
                      <a:pPr algn="ctr">
                        <a:lnSpc>
                          <a:spcPts val="4060"/>
                        </a:lnSpc>
                      </a:pPr>
                      <a:r>
                        <a:rPr lang="en-US" sz="2900" b="1">
                          <a:solidFill>
                            <a:srgbClr val="E07F19"/>
                          </a:solidFill>
                          <a:latin typeface="Quicksand Bold"/>
                          <a:ea typeface="Quicksand Bold"/>
                          <a:cs typeface="Quicksand Bold"/>
                          <a:sym typeface="Quicksand Bold"/>
                        </a:rPr>
                        <a:t>0.95</a:t>
                      </a:r>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CFFFA"/>
                    </a:solidFill>
                  </a:tcPr>
                </a:tc>
                <a:extLst>
                  <a:ext uri="{0D108BD9-81ED-4DB2-BD59-A6C34878D82A}">
                    <a16:rowId xmlns:a16="http://schemas.microsoft.com/office/drawing/2014/main" val="10003"/>
                  </a:ext>
                </a:extLst>
              </a:tr>
            </a:tbl>
          </a:graphicData>
        </a:graphic>
      </p:graphicFrame>
      <p:grpSp>
        <p:nvGrpSpPr>
          <p:cNvPr id="8" name="Group 8"/>
          <p:cNvGrpSpPr/>
          <p:nvPr/>
        </p:nvGrpSpPr>
        <p:grpSpPr>
          <a:xfrm>
            <a:off x="11780946" y="3442270"/>
            <a:ext cx="1679812" cy="608894"/>
            <a:chOff x="0" y="0"/>
            <a:chExt cx="442420" cy="160367"/>
          </a:xfrm>
        </p:grpSpPr>
        <p:sp>
          <p:nvSpPr>
            <p:cNvPr id="9" name="Freeform 9"/>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0" name="TextBox 10"/>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1" name="Group 11"/>
          <p:cNvGrpSpPr/>
          <p:nvPr/>
        </p:nvGrpSpPr>
        <p:grpSpPr>
          <a:xfrm>
            <a:off x="11761896" y="5542583"/>
            <a:ext cx="1679812" cy="608894"/>
            <a:chOff x="0" y="0"/>
            <a:chExt cx="442420" cy="160367"/>
          </a:xfrm>
        </p:grpSpPr>
        <p:sp>
          <p:nvSpPr>
            <p:cNvPr id="12" name="Freeform 12"/>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3" name="TextBox 13"/>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4" name="Group 14"/>
          <p:cNvGrpSpPr/>
          <p:nvPr/>
        </p:nvGrpSpPr>
        <p:grpSpPr>
          <a:xfrm>
            <a:off x="11780946" y="7646903"/>
            <a:ext cx="1679812" cy="608894"/>
            <a:chOff x="0" y="0"/>
            <a:chExt cx="442420" cy="160367"/>
          </a:xfrm>
        </p:grpSpPr>
        <p:sp>
          <p:nvSpPr>
            <p:cNvPr id="15" name="Freeform 15"/>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6" name="TextBox 16"/>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7" name="Group 17"/>
          <p:cNvGrpSpPr/>
          <p:nvPr/>
        </p:nvGrpSpPr>
        <p:grpSpPr>
          <a:xfrm>
            <a:off x="13975265" y="3981828"/>
            <a:ext cx="1679812" cy="608894"/>
            <a:chOff x="0" y="0"/>
            <a:chExt cx="442420" cy="160367"/>
          </a:xfrm>
        </p:grpSpPr>
        <p:sp>
          <p:nvSpPr>
            <p:cNvPr id="18" name="Freeform 18"/>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9" name="TextBox 19"/>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0" name="Group 20"/>
          <p:cNvGrpSpPr/>
          <p:nvPr/>
        </p:nvGrpSpPr>
        <p:grpSpPr>
          <a:xfrm>
            <a:off x="13975265" y="6084803"/>
            <a:ext cx="1679812" cy="608894"/>
            <a:chOff x="0" y="0"/>
            <a:chExt cx="442420" cy="160367"/>
          </a:xfrm>
        </p:grpSpPr>
        <p:sp>
          <p:nvSpPr>
            <p:cNvPr id="21" name="Freeform 21"/>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2" name="TextBox 22"/>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3" name="Group 23"/>
          <p:cNvGrpSpPr/>
          <p:nvPr/>
        </p:nvGrpSpPr>
        <p:grpSpPr>
          <a:xfrm>
            <a:off x="13975265" y="8198647"/>
            <a:ext cx="1679812" cy="608894"/>
            <a:chOff x="0" y="0"/>
            <a:chExt cx="442420" cy="160367"/>
          </a:xfrm>
        </p:grpSpPr>
        <p:sp>
          <p:nvSpPr>
            <p:cNvPr id="24" name="Freeform 24"/>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5" name="TextBox 25"/>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6" name="Group 26"/>
          <p:cNvGrpSpPr/>
          <p:nvPr/>
        </p:nvGrpSpPr>
        <p:grpSpPr>
          <a:xfrm>
            <a:off x="13975265" y="4513061"/>
            <a:ext cx="1679812" cy="608894"/>
            <a:chOff x="0" y="0"/>
            <a:chExt cx="442420" cy="160367"/>
          </a:xfrm>
        </p:grpSpPr>
        <p:sp>
          <p:nvSpPr>
            <p:cNvPr id="27" name="Freeform 27"/>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28" name="TextBox 28"/>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29" name="Group 29"/>
          <p:cNvGrpSpPr/>
          <p:nvPr/>
        </p:nvGrpSpPr>
        <p:grpSpPr>
          <a:xfrm>
            <a:off x="13975265" y="6627022"/>
            <a:ext cx="1679812" cy="608894"/>
            <a:chOff x="0" y="0"/>
            <a:chExt cx="442420" cy="160367"/>
          </a:xfrm>
        </p:grpSpPr>
        <p:sp>
          <p:nvSpPr>
            <p:cNvPr id="30" name="Freeform 30"/>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31" name="TextBox 31"/>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32" name="Group 32"/>
          <p:cNvGrpSpPr/>
          <p:nvPr/>
        </p:nvGrpSpPr>
        <p:grpSpPr>
          <a:xfrm>
            <a:off x="13975265" y="8740867"/>
            <a:ext cx="1679812" cy="608894"/>
            <a:chOff x="0" y="0"/>
            <a:chExt cx="442420" cy="160367"/>
          </a:xfrm>
        </p:grpSpPr>
        <p:sp>
          <p:nvSpPr>
            <p:cNvPr id="33" name="Freeform 33"/>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34" name="TextBox 34"/>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sp>
        <p:nvSpPr>
          <p:cNvPr id="35" name="TextBox 35"/>
          <p:cNvSpPr txBox="1"/>
          <p:nvPr/>
        </p:nvSpPr>
        <p:spPr>
          <a:xfrm>
            <a:off x="1028700" y="1284101"/>
            <a:ext cx="16852515" cy="666750"/>
          </a:xfrm>
          <a:prstGeom prst="rect">
            <a:avLst/>
          </a:prstGeom>
        </p:spPr>
        <p:txBody>
          <a:bodyPr lIns="0" tIns="0" rIns="0" bIns="0" rtlCol="0" anchor="t">
            <a:spAutoFit/>
          </a:bodyPr>
          <a:lstStyle/>
          <a:p>
            <a:pPr algn="ctr">
              <a:lnSpc>
                <a:spcPts val="5250"/>
              </a:lnSpc>
            </a:pPr>
            <a:r>
              <a:rPr lang="en-US" sz="4375">
                <a:solidFill>
                  <a:srgbClr val="FFFFFF"/>
                </a:solidFill>
                <a:latin typeface="Rasputin Light"/>
                <a:ea typeface="Rasputin Light"/>
                <a:cs typeface="Rasputin Light"/>
                <a:sym typeface="Rasputin Light"/>
              </a:rPr>
              <a:t>individual datasets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7416"/>
            <a:ext cx="16852515" cy="1455420"/>
          </a:xfrm>
          <a:prstGeom prst="rect">
            <a:avLst/>
          </a:prstGeom>
        </p:spPr>
        <p:txBody>
          <a:bodyPr lIns="0" tIns="0" rIns="0" bIns="0" rtlCol="0" anchor="t">
            <a:spAutoFit/>
          </a:bodyPr>
          <a:lstStyle/>
          <a:p>
            <a:pPr algn="ctr">
              <a:lnSpc>
                <a:spcPts val="11250"/>
              </a:lnSpc>
            </a:pPr>
            <a:r>
              <a:rPr lang="en-US" sz="9375">
                <a:solidFill>
                  <a:srgbClr val="FFFFFF"/>
                </a:solidFill>
                <a:latin typeface="Rasputin Light"/>
                <a:ea typeface="Rasputin Light"/>
                <a:cs typeface="Rasputin Light"/>
                <a:sym typeface="Rasputin Light"/>
              </a:rPr>
              <a:t>Conclusions</a:t>
            </a:r>
          </a:p>
        </p:txBody>
      </p:sp>
      <p:sp>
        <p:nvSpPr>
          <p:cNvPr id="4" name="Freeform 4"/>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5" name="Freeform 5"/>
          <p:cNvSpPr/>
          <p:nvPr/>
        </p:nvSpPr>
        <p:spPr>
          <a:xfrm rot="-4421762">
            <a:off x="10097818" y="3686697"/>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6">
              <a:alphaModFix amt="21999"/>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849054" y="8477331"/>
            <a:ext cx="9410246" cy="780969"/>
          </a:xfrm>
          <a:prstGeom prst="rect">
            <a:avLst/>
          </a:prstGeom>
        </p:spPr>
        <p:txBody>
          <a:bodyPr lIns="0" tIns="0" rIns="0" bIns="0" rtlCol="0" anchor="t">
            <a:spAutoFit/>
          </a:bodyPr>
          <a:lstStyle/>
          <a:p>
            <a:pPr algn="l">
              <a:lnSpc>
                <a:spcPts val="6300"/>
              </a:lnSpc>
            </a:pPr>
            <a:r>
              <a:rPr lang="en-US" sz="4500">
                <a:solidFill>
                  <a:srgbClr val="142414"/>
                </a:solidFill>
                <a:latin typeface="Rasputin Light"/>
                <a:ea typeface="Rasputin Light"/>
                <a:cs typeface="Rasputin Light"/>
                <a:sym typeface="Rasputin Light"/>
              </a:rPr>
              <a:t>— Aggiungi la fonte o l'autore</a:t>
            </a:r>
          </a:p>
        </p:txBody>
      </p:sp>
      <p:graphicFrame>
        <p:nvGraphicFramePr>
          <p:cNvPr id="7" name="Table 7"/>
          <p:cNvGraphicFramePr>
            <a:graphicFrameLocks noGrp="1"/>
          </p:cNvGraphicFramePr>
          <p:nvPr/>
        </p:nvGraphicFramePr>
        <p:xfrm>
          <a:off x="717742" y="2296598"/>
          <a:ext cx="16852518" cy="7307449"/>
        </p:xfrm>
        <a:graphic>
          <a:graphicData uri="http://schemas.openxmlformats.org/drawingml/2006/table">
            <a:tbl>
              <a:tblPr/>
              <a:tblGrid>
                <a:gridCol w="2808753">
                  <a:extLst>
                    <a:ext uri="{9D8B030D-6E8A-4147-A177-3AD203B41FA5}">
                      <a16:colId xmlns:a16="http://schemas.microsoft.com/office/drawing/2014/main" val="20000"/>
                    </a:ext>
                  </a:extLst>
                </a:gridCol>
                <a:gridCol w="2808753">
                  <a:extLst>
                    <a:ext uri="{9D8B030D-6E8A-4147-A177-3AD203B41FA5}">
                      <a16:colId xmlns:a16="http://schemas.microsoft.com/office/drawing/2014/main" val="20001"/>
                    </a:ext>
                  </a:extLst>
                </a:gridCol>
                <a:gridCol w="2808753">
                  <a:extLst>
                    <a:ext uri="{9D8B030D-6E8A-4147-A177-3AD203B41FA5}">
                      <a16:colId xmlns:a16="http://schemas.microsoft.com/office/drawing/2014/main" val="20002"/>
                    </a:ext>
                  </a:extLst>
                </a:gridCol>
                <a:gridCol w="2808753">
                  <a:extLst>
                    <a:ext uri="{9D8B030D-6E8A-4147-A177-3AD203B41FA5}">
                      <a16:colId xmlns:a16="http://schemas.microsoft.com/office/drawing/2014/main" val="20003"/>
                    </a:ext>
                  </a:extLst>
                </a:gridCol>
                <a:gridCol w="2808753">
                  <a:extLst>
                    <a:ext uri="{9D8B030D-6E8A-4147-A177-3AD203B41FA5}">
                      <a16:colId xmlns:a16="http://schemas.microsoft.com/office/drawing/2014/main" val="20004"/>
                    </a:ext>
                  </a:extLst>
                </a:gridCol>
                <a:gridCol w="2808753">
                  <a:extLst>
                    <a:ext uri="{9D8B030D-6E8A-4147-A177-3AD203B41FA5}">
                      <a16:colId xmlns:a16="http://schemas.microsoft.com/office/drawing/2014/main" val="20005"/>
                    </a:ext>
                  </a:extLst>
                </a:gridCol>
              </a:tblGrid>
              <a:tr h="1073023">
                <a:tc>
                  <a:txBody>
                    <a:bodyPr/>
                    <a:lstStyle/>
                    <a:p>
                      <a:pPr algn="ctr">
                        <a:lnSpc>
                          <a:spcPts val="3359"/>
                        </a:lnSpc>
                        <a:defRPr/>
                      </a:pPr>
                      <a:r>
                        <a:rPr lang="en-US" sz="2399" b="1">
                          <a:solidFill>
                            <a:srgbClr val="160042"/>
                          </a:solidFill>
                          <a:latin typeface="Quicksand Bold"/>
                          <a:ea typeface="Quicksand Bold"/>
                          <a:cs typeface="Quicksand Bold"/>
                          <a:sym typeface="Quicksand Bold"/>
                        </a:rPr>
                        <a:t>Batch/Epochs</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2940"/>
                        </a:lnSpc>
                        <a:defRPr/>
                      </a:pPr>
                      <a:r>
                        <a:rPr lang="en-US" sz="2100" b="1">
                          <a:solidFill>
                            <a:srgbClr val="160042"/>
                          </a:solidFill>
                          <a:latin typeface="Quicksand Bold"/>
                          <a:ea typeface="Quicksand Bold"/>
                          <a:cs typeface="Quicksand Bold"/>
                          <a:sym typeface="Quicksand Bold"/>
                        </a:rPr>
                        <a:t>EfficientNetV2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079"/>
                        </a:lnSpc>
                        <a:defRPr/>
                      </a:pPr>
                      <a:r>
                        <a:rPr lang="en-US" sz="2199" b="1">
                          <a:solidFill>
                            <a:srgbClr val="160042"/>
                          </a:solidFill>
                          <a:latin typeface="Quicksand Bold"/>
                          <a:ea typeface="Quicksand Bold"/>
                          <a:cs typeface="Quicksand Bold"/>
                          <a:sym typeface="Quicksand Bold"/>
                        </a:rPr>
                        <a:t>MobileNetV2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VGG16</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VGG19</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tc>
                  <a:txBody>
                    <a:bodyPr/>
                    <a:lstStyle/>
                    <a:p>
                      <a:pPr algn="ctr">
                        <a:lnSpc>
                          <a:spcPts val="3359"/>
                        </a:lnSpc>
                        <a:defRPr/>
                      </a:pPr>
                      <a:r>
                        <a:rPr lang="en-US" sz="2399" b="1">
                          <a:solidFill>
                            <a:srgbClr val="160042"/>
                          </a:solidFill>
                          <a:latin typeface="Quicksand Bold"/>
                          <a:ea typeface="Quicksand Bold"/>
                          <a:cs typeface="Quicksand Bold"/>
                          <a:sym typeface="Quicksand Bold"/>
                        </a:rPr>
                        <a:t>ResNet50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D4D4D4"/>
                    </a:solidFill>
                  </a:tcPr>
                </a:tc>
                <a:extLst>
                  <a:ext uri="{0D108BD9-81ED-4DB2-BD59-A6C34878D82A}">
                    <a16:rowId xmlns:a16="http://schemas.microsoft.com/office/drawing/2014/main" val="10000"/>
                  </a:ext>
                </a:extLst>
              </a:tr>
              <a:tr h="2078142">
                <a:tc>
                  <a:txBody>
                    <a:bodyPr/>
                    <a:lstStyle/>
                    <a:p>
                      <a:pPr algn="ctr">
                        <a:lnSpc>
                          <a:spcPts val="4059"/>
                        </a:lnSpc>
                        <a:defRPr/>
                      </a:pPr>
                      <a:r>
                        <a:rPr lang="en-US" sz="2899" b="1">
                          <a:solidFill>
                            <a:srgbClr val="160042"/>
                          </a:solidFill>
                          <a:latin typeface="Quicksand Bold"/>
                          <a:ea typeface="Quicksand Bold"/>
                          <a:cs typeface="Quicksand Bold"/>
                          <a:sym typeface="Quicksand Bold"/>
                        </a:rPr>
                        <a:t>16/10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0.74</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0.89</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0.84</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0.93</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78142">
                <a:tc>
                  <a:txBody>
                    <a:bodyPr/>
                    <a:lstStyle/>
                    <a:p>
                      <a:pPr algn="ctr">
                        <a:lnSpc>
                          <a:spcPts val="4059"/>
                        </a:lnSpc>
                        <a:defRPr/>
                      </a:pPr>
                      <a:r>
                        <a:rPr lang="en-US" sz="2899" b="1">
                          <a:solidFill>
                            <a:srgbClr val="160042"/>
                          </a:solidFill>
                          <a:latin typeface="Quicksand Bold"/>
                          <a:ea typeface="Quicksand Bold"/>
                          <a:cs typeface="Quicksand Bold"/>
                          <a:sym typeface="Quicksand Bold"/>
                        </a:rPr>
                        <a:t>32/15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0.93</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0.94</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0.83</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78142">
                <a:tc>
                  <a:txBody>
                    <a:bodyPr/>
                    <a:lstStyle/>
                    <a:p>
                      <a:pPr algn="ctr">
                        <a:lnSpc>
                          <a:spcPts val="4059"/>
                        </a:lnSpc>
                        <a:defRPr/>
                      </a:pPr>
                      <a:r>
                        <a:rPr lang="en-US" sz="2899" b="1">
                          <a:solidFill>
                            <a:srgbClr val="160042"/>
                          </a:solidFill>
                          <a:latin typeface="Quicksand Bold"/>
                          <a:ea typeface="Quicksand Bold"/>
                          <a:cs typeface="Quicksand Bold"/>
                          <a:sym typeface="Quicksand Bold"/>
                        </a:rPr>
                        <a:t>64/20</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0.92</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127FCE"/>
                          </a:solidFill>
                          <a:latin typeface="Quicksand Bold"/>
                          <a:ea typeface="Quicksand Bold"/>
                          <a:cs typeface="Quicksand Bold"/>
                          <a:sym typeface="Quicksand Bold"/>
                        </a:rPr>
                        <a:t>0.75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5FCE23"/>
                          </a:solidFill>
                          <a:latin typeface="Quicksand Bold"/>
                          <a:ea typeface="Quicksand Bold"/>
                          <a:cs typeface="Quicksand Bold"/>
                          <a:sym typeface="Quicksand Bold"/>
                        </a:rPr>
                        <a:t>0.96</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C800D2"/>
                          </a:solidFill>
                          <a:latin typeface="Quicksand Bold"/>
                          <a:ea typeface="Quicksand Bold"/>
                          <a:cs typeface="Quicksand Bold"/>
                          <a:sym typeface="Quicksand Bold"/>
                        </a:rPr>
                        <a:t>0.76</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tc>
                  <a:txBody>
                    <a:bodyPr/>
                    <a:lstStyle/>
                    <a:p>
                      <a:pPr algn="ctr">
                        <a:lnSpc>
                          <a:spcPts val="4060"/>
                        </a:lnSpc>
                        <a:defRPr/>
                      </a:pPr>
                      <a:r>
                        <a:rPr lang="en-US" sz="2900" b="1">
                          <a:solidFill>
                            <a:srgbClr val="D71235"/>
                          </a:solidFill>
                          <a:latin typeface="Quicksand Bold"/>
                          <a:ea typeface="Quicksand Bold"/>
                          <a:cs typeface="Quicksand Bold"/>
                          <a:sym typeface="Quicksand Bold"/>
                        </a:rPr>
                        <a:t>0.95</a:t>
                      </a:r>
                      <a:endParaRPr lang="en-US" sz="1100"/>
                    </a:p>
                  </a:txBody>
                  <a:tcPr marL="190500" marR="190500" marT="190500" marB="190500"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1028700" y="1284101"/>
            <a:ext cx="16852515" cy="666750"/>
          </a:xfrm>
          <a:prstGeom prst="rect">
            <a:avLst/>
          </a:prstGeom>
        </p:spPr>
        <p:txBody>
          <a:bodyPr lIns="0" tIns="0" rIns="0" bIns="0" rtlCol="0" anchor="t">
            <a:spAutoFit/>
          </a:bodyPr>
          <a:lstStyle/>
          <a:p>
            <a:pPr algn="ctr">
              <a:lnSpc>
                <a:spcPts val="5250"/>
              </a:lnSpc>
            </a:pPr>
            <a:r>
              <a:rPr lang="en-US" sz="4375">
                <a:solidFill>
                  <a:srgbClr val="FFFFFF"/>
                </a:solidFill>
                <a:latin typeface="Rasputin Light"/>
                <a:ea typeface="Rasputin Light"/>
                <a:cs typeface="Rasputin Light"/>
                <a:sym typeface="Rasputin Light"/>
              </a:rPr>
              <a:t>combined dataset</a:t>
            </a:r>
          </a:p>
        </p:txBody>
      </p:sp>
      <p:grpSp>
        <p:nvGrpSpPr>
          <p:cNvPr id="9" name="Group 9"/>
          <p:cNvGrpSpPr/>
          <p:nvPr/>
        </p:nvGrpSpPr>
        <p:grpSpPr>
          <a:xfrm>
            <a:off x="15359519" y="4118285"/>
            <a:ext cx="1679812" cy="608894"/>
            <a:chOff x="0" y="0"/>
            <a:chExt cx="442420" cy="160367"/>
          </a:xfrm>
        </p:grpSpPr>
        <p:sp>
          <p:nvSpPr>
            <p:cNvPr id="10" name="Freeform 10"/>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1" name="TextBox 11"/>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2" name="Group 12"/>
          <p:cNvGrpSpPr/>
          <p:nvPr/>
        </p:nvGrpSpPr>
        <p:grpSpPr>
          <a:xfrm>
            <a:off x="15359519" y="6240658"/>
            <a:ext cx="1679812" cy="608894"/>
            <a:chOff x="0" y="0"/>
            <a:chExt cx="442420" cy="160367"/>
          </a:xfrm>
        </p:grpSpPr>
        <p:sp>
          <p:nvSpPr>
            <p:cNvPr id="13" name="Freeform 13"/>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4" name="TextBox 14"/>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5" name="Group 15"/>
          <p:cNvGrpSpPr/>
          <p:nvPr/>
        </p:nvGrpSpPr>
        <p:grpSpPr>
          <a:xfrm>
            <a:off x="9710127" y="8306580"/>
            <a:ext cx="1679812" cy="608894"/>
            <a:chOff x="0" y="0"/>
            <a:chExt cx="442420" cy="160367"/>
          </a:xfrm>
        </p:grpSpPr>
        <p:sp>
          <p:nvSpPr>
            <p:cNvPr id="16" name="Freeform 16"/>
            <p:cNvSpPr/>
            <p:nvPr/>
          </p:nvSpPr>
          <p:spPr>
            <a:xfrm>
              <a:off x="0" y="0"/>
              <a:ext cx="442420" cy="160367"/>
            </a:xfrm>
            <a:custGeom>
              <a:avLst/>
              <a:gdLst/>
              <a:ahLst/>
              <a:cxnLst/>
              <a:rect l="l" t="t" r="r" b="b"/>
              <a:pathLst>
                <a:path w="442420" h="160367">
                  <a:moveTo>
                    <a:pt x="0" y="0"/>
                  </a:moveTo>
                  <a:lnTo>
                    <a:pt x="442420" y="0"/>
                  </a:lnTo>
                  <a:lnTo>
                    <a:pt x="442420" y="160367"/>
                  </a:lnTo>
                  <a:lnTo>
                    <a:pt x="0" y="160367"/>
                  </a:lnTo>
                  <a:close/>
                </a:path>
              </a:pathLst>
            </a:custGeom>
            <a:solidFill>
              <a:srgbClr val="000000">
                <a:alpha val="0"/>
              </a:srgbClr>
            </a:solidFill>
            <a:ln w="76200" cap="sq">
              <a:solidFill>
                <a:srgbClr val="FFEF16"/>
              </a:solidFill>
              <a:prstDash val="solid"/>
              <a:miter/>
            </a:ln>
          </p:spPr>
        </p:sp>
        <p:sp>
          <p:nvSpPr>
            <p:cNvPr id="17" name="TextBox 17"/>
            <p:cNvSpPr txBox="1"/>
            <p:nvPr/>
          </p:nvSpPr>
          <p:spPr>
            <a:xfrm>
              <a:off x="0" y="-28575"/>
              <a:ext cx="442420" cy="188942"/>
            </a:xfrm>
            <a:prstGeom prst="rect">
              <a:avLst/>
            </a:prstGeom>
          </p:spPr>
          <p:txBody>
            <a:bodyPr lIns="50800" tIns="50800" rIns="50800" bIns="50800" rtlCol="0" anchor="ctr"/>
            <a:lstStyle/>
            <a:p>
              <a:pPr algn="ctr">
                <a:lnSpc>
                  <a:spcPts val="2378"/>
                </a:lnSpc>
              </a:pPr>
              <a:endParaRPr/>
            </a:p>
          </p:txBody>
        </p:sp>
      </p:grpSp>
      <p:grpSp>
        <p:nvGrpSpPr>
          <p:cNvPr id="18" name="Group 18"/>
          <p:cNvGrpSpPr/>
          <p:nvPr/>
        </p:nvGrpSpPr>
        <p:grpSpPr>
          <a:xfrm>
            <a:off x="15100635" y="3764576"/>
            <a:ext cx="2197580" cy="5493724"/>
            <a:chOff x="0" y="0"/>
            <a:chExt cx="578786" cy="1446907"/>
          </a:xfrm>
        </p:grpSpPr>
        <p:sp>
          <p:nvSpPr>
            <p:cNvPr id="19" name="Freeform 19"/>
            <p:cNvSpPr/>
            <p:nvPr/>
          </p:nvSpPr>
          <p:spPr>
            <a:xfrm>
              <a:off x="0" y="0"/>
              <a:ext cx="578786" cy="1446907"/>
            </a:xfrm>
            <a:custGeom>
              <a:avLst/>
              <a:gdLst/>
              <a:ahLst/>
              <a:cxnLst/>
              <a:rect l="l" t="t" r="r" b="b"/>
              <a:pathLst>
                <a:path w="578786" h="1446907">
                  <a:moveTo>
                    <a:pt x="0" y="0"/>
                  </a:moveTo>
                  <a:lnTo>
                    <a:pt x="578786" y="0"/>
                  </a:lnTo>
                  <a:lnTo>
                    <a:pt x="578786" y="1446907"/>
                  </a:lnTo>
                  <a:lnTo>
                    <a:pt x="0" y="1446907"/>
                  </a:lnTo>
                  <a:close/>
                </a:path>
              </a:pathLst>
            </a:custGeom>
            <a:solidFill>
              <a:srgbClr val="000000">
                <a:alpha val="0"/>
              </a:srgbClr>
            </a:solidFill>
            <a:ln w="76200" cap="sq">
              <a:solidFill>
                <a:srgbClr val="FF8D16"/>
              </a:solidFill>
              <a:prstDash val="solid"/>
              <a:miter/>
            </a:ln>
          </p:spPr>
        </p:sp>
        <p:sp>
          <p:nvSpPr>
            <p:cNvPr id="20" name="TextBox 20"/>
            <p:cNvSpPr txBox="1"/>
            <p:nvPr/>
          </p:nvSpPr>
          <p:spPr>
            <a:xfrm>
              <a:off x="0" y="-28575"/>
              <a:ext cx="578786" cy="1475482"/>
            </a:xfrm>
            <a:prstGeom prst="rect">
              <a:avLst/>
            </a:prstGeom>
          </p:spPr>
          <p:txBody>
            <a:bodyPr lIns="50800" tIns="50800" rIns="50800" bIns="50800" rtlCol="0" anchor="ctr"/>
            <a:lstStyle/>
            <a:p>
              <a:pPr algn="ctr">
                <a:lnSpc>
                  <a:spcPts val="2378"/>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360459" y="1601709"/>
            <a:ext cx="17567083" cy="6634623"/>
            <a:chOff x="0" y="0"/>
            <a:chExt cx="23422777" cy="8846164"/>
          </a:xfrm>
        </p:grpSpPr>
        <p:sp>
          <p:nvSpPr>
            <p:cNvPr id="6" name="TextBox 6"/>
            <p:cNvSpPr txBox="1"/>
            <p:nvPr/>
          </p:nvSpPr>
          <p:spPr>
            <a:xfrm>
              <a:off x="0" y="2334238"/>
              <a:ext cx="23422777" cy="6511926"/>
            </a:xfrm>
            <a:prstGeom prst="rect">
              <a:avLst/>
            </a:prstGeom>
          </p:spPr>
          <p:txBody>
            <a:bodyPr lIns="0" tIns="0" rIns="0" bIns="0" rtlCol="0" anchor="t">
              <a:spAutoFit/>
            </a:bodyPr>
            <a:lstStyle/>
            <a:p>
              <a:pPr algn="l">
                <a:lnSpc>
                  <a:spcPts val="5699"/>
                </a:lnSpc>
              </a:pPr>
              <a:endParaRPr/>
            </a:p>
            <a:p>
              <a:pPr algn="l">
                <a:lnSpc>
                  <a:spcPts val="5699"/>
                </a:lnSpc>
              </a:pPr>
              <a:r>
                <a:rPr lang="en-US" sz="3799">
                  <a:solidFill>
                    <a:srgbClr val="FFFFFF"/>
                  </a:solidFill>
                  <a:latin typeface="Rasputin"/>
                  <a:ea typeface="Rasputin"/>
                  <a:cs typeface="Rasputin"/>
                  <a:sym typeface="Rasputin"/>
                </a:rPr>
                <a:t>Dataset balancing has been done, obtaining:</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ASL(1000) and ASL(300)</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BSL(1000) and BSL(300)</a:t>
              </a:r>
            </a:p>
            <a:p>
              <a:pPr marL="690877" lvl="1" indent="-345439" algn="l">
                <a:lnSpc>
                  <a:spcPts val="4799"/>
                </a:lnSpc>
                <a:buFont typeface="Arial"/>
                <a:buChar char="•"/>
              </a:pPr>
              <a:r>
                <a:rPr lang="en-US" sz="3199">
                  <a:solidFill>
                    <a:srgbClr val="FFFFFF"/>
                  </a:solidFill>
                  <a:latin typeface="Rasputin"/>
                  <a:ea typeface="Rasputin"/>
                  <a:cs typeface="Rasputin"/>
                  <a:sym typeface="Rasputin"/>
                </a:rPr>
                <a:t>LIS(1000) and LIS(300)</a:t>
              </a:r>
            </a:p>
            <a:p>
              <a:pPr algn="l">
                <a:lnSpc>
                  <a:spcPts val="1950"/>
                </a:lnSpc>
              </a:pPr>
              <a:endParaRPr lang="en-US" sz="3199">
                <a:solidFill>
                  <a:srgbClr val="FFFFFF"/>
                </a:solidFill>
                <a:latin typeface="Rasputin"/>
                <a:ea typeface="Rasputin"/>
                <a:cs typeface="Rasputin"/>
                <a:sym typeface="Rasputin"/>
              </a:endParaRPr>
            </a:p>
            <a:p>
              <a:pPr algn="l">
                <a:lnSpc>
                  <a:spcPts val="1950"/>
                </a:lnSpc>
              </a:pPr>
              <a:endParaRPr lang="en-US" sz="3199">
                <a:solidFill>
                  <a:srgbClr val="FFFFFF"/>
                </a:solidFill>
                <a:latin typeface="Rasputin"/>
                <a:ea typeface="Rasputin"/>
                <a:cs typeface="Rasputin"/>
                <a:sym typeface="Rasputin"/>
              </a:endParaRPr>
            </a:p>
            <a:p>
              <a:pPr algn="l">
                <a:lnSpc>
                  <a:spcPts val="4799"/>
                </a:lnSpc>
              </a:pPr>
              <a:r>
                <a:rPr lang="en-US" sz="3199">
                  <a:solidFill>
                    <a:srgbClr val="FFFFFF"/>
                  </a:solidFill>
                  <a:latin typeface="Rasputin"/>
                  <a:ea typeface="Rasputin"/>
                  <a:cs typeface="Rasputin"/>
                  <a:sym typeface="Rasputin"/>
                </a:rPr>
                <a:t>ASL(300), BSL(300) and LIS(300) were put together in order to obtain the Combined dataset</a:t>
              </a:r>
            </a:p>
          </p:txBody>
        </p:sp>
        <p:sp>
          <p:nvSpPr>
            <p:cNvPr id="7" name="TextBox 7"/>
            <p:cNvSpPr txBox="1"/>
            <p:nvPr/>
          </p:nvSpPr>
          <p:spPr>
            <a:xfrm>
              <a:off x="0" y="181011"/>
              <a:ext cx="23422777" cy="1609725"/>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Datasets employed</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26378" y="250389"/>
            <a:ext cx="14993037" cy="1348105"/>
          </a:xfrm>
          <a:prstGeom prst="rect">
            <a:avLst/>
          </a:prstGeom>
        </p:spPr>
        <p:txBody>
          <a:bodyPr lIns="0" tIns="0" rIns="0" bIns="0" rtlCol="0" anchor="t">
            <a:spAutoFit/>
          </a:bodyPr>
          <a:lstStyle/>
          <a:p>
            <a:pPr algn="ctr">
              <a:lnSpc>
                <a:spcPts val="10339"/>
              </a:lnSpc>
            </a:pPr>
            <a:r>
              <a:rPr lang="en-US" sz="9399">
                <a:solidFill>
                  <a:srgbClr val="FFFFFF"/>
                </a:solidFill>
                <a:latin typeface="Rasputin Light"/>
                <a:ea typeface="Rasputin Light"/>
                <a:cs typeface="Rasputin Light"/>
                <a:sym typeface="Rasputin Light"/>
              </a:rPr>
              <a:t>References</a:t>
            </a:r>
          </a:p>
        </p:txBody>
      </p:sp>
      <p:sp>
        <p:nvSpPr>
          <p:cNvPr id="5" name="TextBox 5"/>
          <p:cNvSpPr txBox="1"/>
          <p:nvPr/>
        </p:nvSpPr>
        <p:spPr>
          <a:xfrm>
            <a:off x="453454" y="1562100"/>
            <a:ext cx="17381092" cy="8505825"/>
          </a:xfrm>
          <a:prstGeom prst="rect">
            <a:avLst/>
          </a:prstGeom>
        </p:spPr>
        <p:txBody>
          <a:bodyPr lIns="0" tIns="0" rIns="0" bIns="0" rtlCol="0" anchor="t">
            <a:spAutoFit/>
          </a:bodyPr>
          <a:lstStyle/>
          <a:p>
            <a:pPr algn="l">
              <a:lnSpc>
                <a:spcPts val="2515"/>
              </a:lnSpc>
            </a:pPr>
            <a:r>
              <a:rPr lang="en-US" sz="2095">
                <a:solidFill>
                  <a:srgbClr val="FFFFFF"/>
                </a:solidFill>
                <a:latin typeface="Rasputin Light"/>
                <a:ea typeface="Rasputin Light"/>
                <a:cs typeface="Rasputin Light"/>
                <a:sym typeface="Rasputin Light"/>
              </a:rPr>
              <a:t>[1] Grassknoted. ASL Alphabet. Kaggle. </a:t>
            </a:r>
            <a:r>
              <a:rPr lang="en-US" sz="2095" u="sng">
                <a:solidFill>
                  <a:srgbClr val="FFFFFF"/>
                </a:solidFill>
                <a:latin typeface="Rasputin Light"/>
                <a:ea typeface="Rasputin Light"/>
                <a:cs typeface="Rasputin Light"/>
                <a:sym typeface="Rasputin Light"/>
                <a:hlinkClick r:id="rId6" tooltip="https://www.kaggle.com/datasets/grassknoted/asl-alphabet"/>
              </a:rPr>
              <a:t>https://www.kaggle.com/datasets/grassknoted/asl-alphabet</a:t>
            </a:r>
          </a:p>
          <a:p>
            <a:pPr algn="l">
              <a:lnSpc>
                <a:spcPts val="2515"/>
              </a:lnSpc>
            </a:pPr>
            <a:endParaRPr lang="en-US" sz="2095" u="sng">
              <a:solidFill>
                <a:srgbClr val="FFFFFF"/>
              </a:solidFill>
              <a:latin typeface="Rasputin Light"/>
              <a:ea typeface="Rasputin Light"/>
              <a:cs typeface="Rasputin Light"/>
              <a:sym typeface="Rasputin Light"/>
              <a:hlinkClick r:id="rId6" tooltip="https://www.kaggle.com/datasets/grassknoted/asl-alphabet"/>
            </a:endParaRPr>
          </a:p>
          <a:p>
            <a:pPr algn="l">
              <a:lnSpc>
                <a:spcPts val="2515"/>
              </a:lnSpc>
            </a:pPr>
            <a:r>
              <a:rPr lang="en-US" sz="2095" u="sng">
                <a:solidFill>
                  <a:srgbClr val="FFFFFF"/>
                </a:solidFill>
                <a:latin typeface="Rasputin Light"/>
                <a:ea typeface="Rasputin Light"/>
                <a:cs typeface="Rasputin Light"/>
                <a:sym typeface="Rasputin Light"/>
              </a:rPr>
              <a:t>[</a:t>
            </a:r>
            <a:r>
              <a:rPr lang="en-US" sz="2095">
                <a:solidFill>
                  <a:srgbClr val="FFFFFF"/>
                </a:solidFill>
                <a:latin typeface="Rasputin Light"/>
                <a:ea typeface="Rasputin Light"/>
                <a:cs typeface="Rasputin Light"/>
                <a:sym typeface="Rasputin Light"/>
              </a:rPr>
              <a:t>2] Nisopoli, Nicholas. LIS Dataset. Kaggle. </a:t>
            </a:r>
            <a:r>
              <a:rPr lang="en-US" sz="2095" u="sng">
                <a:solidFill>
                  <a:srgbClr val="FFFFFF"/>
                </a:solidFill>
                <a:latin typeface="Rasputin Light"/>
                <a:ea typeface="Rasputin Light"/>
                <a:cs typeface="Rasputin Light"/>
                <a:sym typeface="Rasputin Light"/>
              </a:rPr>
              <a:t>h</a:t>
            </a:r>
            <a:r>
              <a:rPr lang="en-US" sz="2095" u="sng">
                <a:solidFill>
                  <a:srgbClr val="FFFFFF"/>
                </a:solidFill>
                <a:latin typeface="Rasputin Light"/>
                <a:ea typeface="Rasputin Light"/>
                <a:cs typeface="Rasputin Light"/>
                <a:sym typeface="Rasputin Light"/>
                <a:hlinkClick r:id="rId7" tooltip="https://www.kaggle.com/datasets/nicholasnisopoli/lisdataset"/>
              </a:rPr>
              <a:t>ttps://www.kaggle.com/datasets/nicholasnisopoli/lisdataset</a:t>
            </a:r>
          </a:p>
          <a:p>
            <a:pPr algn="l">
              <a:lnSpc>
                <a:spcPts val="2515"/>
              </a:lnSpc>
            </a:pPr>
            <a:endParaRPr lang="en-US" sz="2095" u="sng">
              <a:solidFill>
                <a:srgbClr val="FFFFFF"/>
              </a:solidFill>
              <a:latin typeface="Rasputin Light"/>
              <a:ea typeface="Rasputin Light"/>
              <a:cs typeface="Rasputin Light"/>
              <a:sym typeface="Rasputin Light"/>
              <a:hlinkClick r:id="rId7" tooltip="https://www.kaggle.com/datasets/nicholasnisopoli/lisdataset"/>
            </a:endParaRPr>
          </a:p>
          <a:p>
            <a:pPr algn="l">
              <a:lnSpc>
                <a:spcPts val="2515"/>
              </a:lnSpc>
            </a:pPr>
            <a:r>
              <a:rPr lang="en-US" sz="2095" u="sng">
                <a:solidFill>
                  <a:srgbClr val="FFFFFF"/>
                </a:solidFill>
                <a:latin typeface="Rasputin Light"/>
                <a:ea typeface="Rasputin Light"/>
                <a:cs typeface="Rasputin Light"/>
                <a:sym typeface="Rasputin Light"/>
              </a:rPr>
              <a:t>[</a:t>
            </a:r>
            <a:r>
              <a:rPr lang="en-US" sz="2095">
                <a:solidFill>
                  <a:srgbClr val="FFFFFF"/>
                </a:solidFill>
                <a:latin typeface="Rasputin Light"/>
                <a:ea typeface="Rasputin Light"/>
                <a:cs typeface="Rasputin Light"/>
                <a:sym typeface="Rasputin Light"/>
              </a:rPr>
              <a:t>3] Tatepe, Eren. BSL Numbers and Alphabet Hand Position for MediaPipe. Kaggle.</a:t>
            </a:r>
          </a:p>
          <a:p>
            <a:pPr algn="l">
              <a:lnSpc>
                <a:spcPts val="2515"/>
              </a:lnSpc>
            </a:pPr>
            <a:r>
              <a:rPr lang="en-US" sz="2095">
                <a:solidFill>
                  <a:srgbClr val="FFFFFF"/>
                </a:solidFill>
                <a:latin typeface="Rasputin Light"/>
                <a:ea typeface="Rasputin Light"/>
                <a:cs typeface="Rasputin Light"/>
                <a:sym typeface="Rasputin Light"/>
              </a:rPr>
              <a:t> </a:t>
            </a:r>
            <a:r>
              <a:rPr lang="en-US" sz="2095" u="sng">
                <a:solidFill>
                  <a:srgbClr val="FFFFFF"/>
                </a:solidFill>
                <a:latin typeface="Rasputin Light"/>
                <a:ea typeface="Rasputin Light"/>
                <a:cs typeface="Rasputin Light"/>
                <a:sym typeface="Rasputin Light"/>
                <a:hlinkClick r:id="rId8" tooltip="https://www.kaggle.com/datasets/erentatepe/bsl-numbers-and-alphabet-hand-position-for-mediapipe"/>
              </a:rPr>
              <a:t>https://www.kaggle.com/datasets/erentatepe/bsl-numbers-and-alphabet-hand-position-for-mediapipe</a:t>
            </a:r>
          </a:p>
          <a:p>
            <a:pPr algn="l">
              <a:lnSpc>
                <a:spcPts val="2515"/>
              </a:lnSpc>
            </a:pPr>
            <a:endParaRPr lang="en-US" sz="2095" u="sng">
              <a:solidFill>
                <a:srgbClr val="FFFFFF"/>
              </a:solidFill>
              <a:latin typeface="Rasputin Light"/>
              <a:ea typeface="Rasputin Light"/>
              <a:cs typeface="Rasputin Light"/>
              <a:sym typeface="Rasputin Light"/>
              <a:hlinkClick r:id="rId8" tooltip="https://www.kaggle.com/datasets/erentatepe/bsl-numbers-and-alphabet-hand-position-for-mediapipe"/>
            </a:endParaRPr>
          </a:p>
          <a:p>
            <a:pPr algn="l">
              <a:lnSpc>
                <a:spcPts val="2515"/>
              </a:lnSpc>
            </a:pPr>
            <a:r>
              <a:rPr lang="en-US" sz="2095">
                <a:solidFill>
                  <a:srgbClr val="FFFFFF"/>
                </a:solidFill>
                <a:latin typeface="Rasputin Light"/>
                <a:ea typeface="Rasputin Light"/>
                <a:cs typeface="Rasputin Light"/>
                <a:sym typeface="Rasputin Light"/>
              </a:rPr>
              <a:t>[4] K. He, X. Zhang, S. Ren and J. Sun, "Deep Residual Learning for Image Recognition," 2016 IEEE </a:t>
            </a:r>
          </a:p>
          <a:p>
            <a:pPr algn="l">
              <a:lnSpc>
                <a:spcPts val="2515"/>
              </a:lnSpc>
            </a:pPr>
            <a:r>
              <a:rPr lang="en-US" sz="2095">
                <a:solidFill>
                  <a:srgbClr val="FFFFFF"/>
                </a:solidFill>
                <a:latin typeface="Rasputin Light"/>
                <a:ea typeface="Rasputin Light"/>
                <a:cs typeface="Rasputin Light"/>
                <a:sym typeface="Rasputin Light"/>
              </a:rPr>
              <a:t>    Conference on Computer Vision and Pattern Recognition (CVPR), Las Vegas, NV, USA, 2016, pp. 770-778,</a:t>
            </a:r>
          </a:p>
          <a:p>
            <a:pPr algn="l">
              <a:lnSpc>
                <a:spcPts val="2515"/>
              </a:lnSpc>
            </a:pPr>
            <a:r>
              <a:rPr lang="en-US" sz="2095">
                <a:solidFill>
                  <a:srgbClr val="FFFFFF"/>
                </a:solidFill>
                <a:latin typeface="Rasputin Light"/>
                <a:ea typeface="Rasputin Light"/>
                <a:cs typeface="Rasputin Light"/>
                <a:sym typeface="Rasputin Light"/>
              </a:rPr>
              <a:t>    doi: 10.1109/CVPR.2016.90.</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[5] He, K., Zhang, X., Ren, S., and Sun, J. Delving Deep into Rectifiers: Surpassing Human-Level Performance</a:t>
            </a:r>
          </a:p>
          <a:p>
            <a:pPr algn="l">
              <a:lnSpc>
                <a:spcPts val="2515"/>
              </a:lnSpc>
            </a:pPr>
            <a:r>
              <a:rPr lang="en-US" sz="2095">
                <a:solidFill>
                  <a:srgbClr val="FFFFFF"/>
                </a:solidFill>
                <a:latin typeface="Rasputin Light"/>
                <a:ea typeface="Rasputin Light"/>
                <a:cs typeface="Rasputin Light"/>
                <a:sym typeface="Rasputin Light"/>
              </a:rPr>
              <a:t>    on ImageNet Classification. arXiv, 2015. </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[6] Thakur, Ayush. Keras Dense Layer: How to Use It Correctly. Weights &amp; Biases</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[7]Mark Sandler and Andrew Howard and Menglong Zhu and Andrey Zhmoginov and Liang-Chieh Chen. "MobileNetV2: Inverted Residuals and Linear Bottlenecks." arXiv preprint arXiv:1801.04381 (2019).</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[8]Mingxing Tan and Quoc V. Le. "EfficientNet: Rethinking Model Scaling for Convolutional Neural Networks." arXiv preprint arXiv:1905.11946(2019).</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pPr>
            <a:r>
              <a:rPr lang="en-US" sz="2095">
                <a:solidFill>
                  <a:srgbClr val="FFFFFF"/>
                </a:solidFill>
                <a:latin typeface="Rasputin Light"/>
                <a:ea typeface="Rasputin Light"/>
                <a:cs typeface="Rasputin Light"/>
                <a:sym typeface="Rasputin Light"/>
              </a:rPr>
              <a:t>[9] Simonyan, Karen. "Very deep convolutional networks for large-scale image recognition." arXiv preprint arXiv:1409.1556 (2014).</a:t>
            </a:r>
          </a:p>
          <a:p>
            <a:pPr algn="l">
              <a:lnSpc>
                <a:spcPts val="2515"/>
              </a:lnSpc>
            </a:pPr>
            <a:endParaRPr lang="en-US" sz="2095">
              <a:solidFill>
                <a:srgbClr val="FFFFFF"/>
              </a:solidFill>
              <a:latin typeface="Rasputin Light"/>
              <a:ea typeface="Rasputin Light"/>
              <a:cs typeface="Rasputin Light"/>
              <a:sym typeface="Rasputin Light"/>
            </a:endParaRPr>
          </a:p>
          <a:p>
            <a:pPr algn="l">
              <a:lnSpc>
                <a:spcPts val="2515"/>
              </a:lnSpc>
              <a:spcBef>
                <a:spcPct val="0"/>
              </a:spcBef>
            </a:pPr>
            <a:r>
              <a:rPr lang="en-US" sz="2095">
                <a:solidFill>
                  <a:srgbClr val="FFFFFF"/>
                </a:solidFill>
                <a:latin typeface="Rasputin Light"/>
                <a:ea typeface="Rasputin Light"/>
                <a:cs typeface="Rasputin Light"/>
                <a:sym typeface="Rasputin Light"/>
              </a:rPr>
              <a:t>[10] Amerini I. "Lecture 9: Recognition" Computer Vision course, Università di Roma La Sapienza, PowerPoint presentation (A.A. 2023-2024)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284790" y="-3746425"/>
            <a:ext cx="8857785" cy="8525618"/>
          </a:xfrm>
          <a:custGeom>
            <a:avLst/>
            <a:gdLst/>
            <a:ahLst/>
            <a:cxnLst/>
            <a:rect l="l" t="t" r="r" b="b"/>
            <a:pathLst>
              <a:path w="8857785" h="8525618">
                <a:moveTo>
                  <a:pt x="0" y="0"/>
                </a:moveTo>
                <a:lnTo>
                  <a:pt x="8857785" y="0"/>
                </a:lnTo>
                <a:lnTo>
                  <a:pt x="8857785" y="8525618"/>
                </a:lnTo>
                <a:lnTo>
                  <a:pt x="0" y="8525618"/>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3" name="Freeform 3"/>
          <p:cNvSpPr/>
          <p:nvPr/>
        </p:nvSpPr>
        <p:spPr>
          <a:xfrm rot="6653687">
            <a:off x="10166505" y="4129872"/>
            <a:ext cx="9957653" cy="8663158"/>
          </a:xfrm>
          <a:custGeom>
            <a:avLst/>
            <a:gdLst/>
            <a:ahLst/>
            <a:cxnLst/>
            <a:rect l="l" t="t" r="r" b="b"/>
            <a:pathLst>
              <a:path w="9957653" h="8663158">
                <a:moveTo>
                  <a:pt x="0" y="0"/>
                </a:moveTo>
                <a:lnTo>
                  <a:pt x="9957652" y="0"/>
                </a:lnTo>
                <a:lnTo>
                  <a:pt x="9957652" y="8663157"/>
                </a:lnTo>
                <a:lnTo>
                  <a:pt x="0" y="8663157"/>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p:spPr>
      </p:sp>
      <p:sp>
        <p:nvSpPr>
          <p:cNvPr id="4" name="Freeform 4"/>
          <p:cNvSpPr/>
          <p:nvPr/>
        </p:nvSpPr>
        <p:spPr>
          <a:xfrm rot="4726396">
            <a:off x="-3618940" y="-1146127"/>
            <a:ext cx="5318268" cy="8429531"/>
          </a:xfrm>
          <a:custGeom>
            <a:avLst/>
            <a:gdLst/>
            <a:ahLst/>
            <a:cxnLst/>
            <a:rect l="l" t="t" r="r" b="b"/>
            <a:pathLst>
              <a:path w="5318268" h="8429531">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88089">
            <a:off x="16062525" y="2478011"/>
            <a:ext cx="6565563" cy="10406512"/>
          </a:xfrm>
          <a:custGeom>
            <a:avLst/>
            <a:gdLst/>
            <a:ahLst/>
            <a:cxnLst/>
            <a:rect l="l" t="t" r="r" b="b"/>
            <a:pathLst>
              <a:path w="6565563" h="10406512">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47481" y="4108457"/>
            <a:ext cx="14993037" cy="2203436"/>
          </a:xfrm>
          <a:prstGeom prst="rect">
            <a:avLst/>
          </a:prstGeom>
        </p:spPr>
        <p:txBody>
          <a:bodyPr lIns="0" tIns="0" rIns="0" bIns="0" rtlCol="0" anchor="t">
            <a:spAutoFit/>
          </a:bodyPr>
          <a:lstStyle/>
          <a:p>
            <a:pPr algn="ctr">
              <a:lnSpc>
                <a:spcPts val="16901"/>
              </a:lnSpc>
            </a:pPr>
            <a:r>
              <a:rPr lang="en-US" sz="15364">
                <a:solidFill>
                  <a:srgbClr val="FFFFFF"/>
                </a:solidFill>
                <a:latin typeface="Rasputin Light"/>
                <a:ea typeface="Rasputin Light"/>
                <a:cs typeface="Rasputin Light"/>
                <a:sym typeface="Rasputin Light"/>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A8047">
                <a:alpha val="100000"/>
              </a:srgbClr>
            </a:gs>
            <a:gs pos="100000">
              <a:srgbClr val="436EA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39847" y="-2972408"/>
            <a:ext cx="7988267" cy="7688707"/>
          </a:xfrm>
          <a:custGeom>
            <a:avLst/>
            <a:gdLst/>
            <a:ahLst/>
            <a:cxnLst/>
            <a:rect l="l" t="t" r="r" b="b"/>
            <a:pathLst>
              <a:path w="7988267" h="7688707">
                <a:moveTo>
                  <a:pt x="0" y="0"/>
                </a:moveTo>
                <a:lnTo>
                  <a:pt x="7988267" y="0"/>
                </a:lnTo>
                <a:lnTo>
                  <a:pt x="7988267" y="7688707"/>
                </a:lnTo>
                <a:lnTo>
                  <a:pt x="0" y="7688707"/>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362418">
            <a:off x="10815797" y="1398211"/>
            <a:ext cx="7460906" cy="8298961"/>
            <a:chOff x="687070" y="247650"/>
            <a:chExt cx="11148060" cy="12400280"/>
          </a:xfrm>
        </p:grpSpPr>
        <p:sp>
          <p:nvSpPr>
            <p:cNvPr id="4" name="Freeform 4"/>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solidFill>
              <a:srgbClr val="FB5DD8">
                <a:alpha val="40784"/>
              </a:srgbClr>
            </a:solidFill>
            <a:ln w="12700">
              <a:noFill/>
            </a:ln>
          </p:spPr>
        </p:sp>
      </p:grpSp>
      <p:grpSp>
        <p:nvGrpSpPr>
          <p:cNvPr id="5" name="Group 5"/>
          <p:cNvGrpSpPr/>
          <p:nvPr/>
        </p:nvGrpSpPr>
        <p:grpSpPr>
          <a:xfrm>
            <a:off x="532117" y="2455277"/>
            <a:ext cx="13609500" cy="4522045"/>
            <a:chOff x="0" y="0"/>
            <a:chExt cx="18145999" cy="6029393"/>
          </a:xfrm>
        </p:grpSpPr>
        <p:sp>
          <p:nvSpPr>
            <p:cNvPr id="6" name="TextBox 6"/>
            <p:cNvSpPr txBox="1"/>
            <p:nvPr/>
          </p:nvSpPr>
          <p:spPr>
            <a:xfrm>
              <a:off x="0" y="2353376"/>
              <a:ext cx="18145999" cy="3676017"/>
            </a:xfrm>
            <a:prstGeom prst="rect">
              <a:avLst/>
            </a:prstGeom>
          </p:spPr>
          <p:txBody>
            <a:bodyPr lIns="0" tIns="0" rIns="0" bIns="0" rtlCol="0" anchor="t">
              <a:spAutoFit/>
            </a:bodyPr>
            <a:lstStyle/>
            <a:p>
              <a:pPr marL="777234" lvl="1" indent="-388617" algn="l">
                <a:lnSpc>
                  <a:spcPts val="5399"/>
                </a:lnSpc>
                <a:buFont typeface="Arial"/>
                <a:buChar char="•"/>
              </a:pPr>
              <a:r>
                <a:rPr lang="en-US" sz="3599">
                  <a:solidFill>
                    <a:srgbClr val="FFFFFF"/>
                  </a:solidFill>
                  <a:latin typeface="Rasputin"/>
                  <a:ea typeface="Rasputin"/>
                  <a:cs typeface="Rasputin"/>
                  <a:sym typeface="Rasputin"/>
                </a:rPr>
                <a:t>ResNet50 </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VGG (16 &amp; 19)</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MobileNetV2</a:t>
              </a:r>
            </a:p>
            <a:p>
              <a:pPr marL="820412" lvl="1" indent="-410206" algn="l">
                <a:lnSpc>
                  <a:spcPts val="5699"/>
                </a:lnSpc>
                <a:buFont typeface="Arial"/>
                <a:buChar char="•"/>
              </a:pPr>
              <a:r>
                <a:rPr lang="en-US" sz="3799">
                  <a:solidFill>
                    <a:srgbClr val="FFFFFF"/>
                  </a:solidFill>
                  <a:latin typeface="Rasputin"/>
                  <a:ea typeface="Rasputin"/>
                  <a:cs typeface="Rasputin"/>
                  <a:sym typeface="Rasputin"/>
                </a:rPr>
                <a:t>EfficientNetV2</a:t>
              </a:r>
            </a:p>
          </p:txBody>
        </p:sp>
        <p:sp>
          <p:nvSpPr>
            <p:cNvPr id="7" name="TextBox 7"/>
            <p:cNvSpPr txBox="1"/>
            <p:nvPr/>
          </p:nvSpPr>
          <p:spPr>
            <a:xfrm>
              <a:off x="0" y="181011"/>
              <a:ext cx="18145999" cy="1609813"/>
            </a:xfrm>
            <a:prstGeom prst="rect">
              <a:avLst/>
            </a:prstGeom>
          </p:spPr>
          <p:txBody>
            <a:bodyPr lIns="0" tIns="0" rIns="0" bIns="0" rtlCol="0" anchor="t">
              <a:spAutoFit/>
            </a:bodyPr>
            <a:lstStyle/>
            <a:p>
              <a:pPr algn="l">
                <a:lnSpc>
                  <a:spcPts val="9480"/>
                </a:lnSpc>
              </a:pPr>
              <a:r>
                <a:rPr lang="en-US" sz="7900">
                  <a:solidFill>
                    <a:srgbClr val="FFFFFF"/>
                  </a:solidFill>
                  <a:latin typeface="Rasputin Light"/>
                  <a:ea typeface="Rasputin Light"/>
                  <a:cs typeface="Rasputin Light"/>
                  <a:sym typeface="Rasputin Light"/>
                </a:rPr>
                <a:t>Architectures description</a:t>
              </a:r>
            </a:p>
          </p:txBody>
        </p:sp>
      </p:grpSp>
      <p:sp>
        <p:nvSpPr>
          <p:cNvPr id="8" name="TextBox 8"/>
          <p:cNvSpPr txBox="1"/>
          <p:nvPr/>
        </p:nvSpPr>
        <p:spPr>
          <a:xfrm>
            <a:off x="3937001" y="4396003"/>
            <a:ext cx="2043351"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(Perfetto Ida)</a:t>
            </a:r>
          </a:p>
        </p:txBody>
      </p:sp>
      <p:sp>
        <p:nvSpPr>
          <p:cNvPr id="9" name="TextBox 9"/>
          <p:cNvSpPr txBox="1"/>
          <p:nvPr/>
        </p:nvSpPr>
        <p:spPr>
          <a:xfrm>
            <a:off x="4868344" y="5124450"/>
            <a:ext cx="3105745"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(Mascolo Anna Pia)</a:t>
            </a:r>
          </a:p>
        </p:txBody>
      </p:sp>
      <p:sp>
        <p:nvSpPr>
          <p:cNvPr id="10" name="TextBox 10"/>
          <p:cNvSpPr txBox="1"/>
          <p:nvPr/>
        </p:nvSpPr>
        <p:spPr>
          <a:xfrm>
            <a:off x="4868344" y="5805282"/>
            <a:ext cx="2468523"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(Serra Viviana)</a:t>
            </a:r>
          </a:p>
        </p:txBody>
      </p:sp>
      <p:sp>
        <p:nvSpPr>
          <p:cNvPr id="11" name="TextBox 11"/>
          <p:cNvSpPr txBox="1"/>
          <p:nvPr/>
        </p:nvSpPr>
        <p:spPr>
          <a:xfrm>
            <a:off x="5101904" y="6529182"/>
            <a:ext cx="2468523" cy="400050"/>
          </a:xfrm>
          <a:prstGeom prst="rect">
            <a:avLst/>
          </a:prstGeom>
        </p:spPr>
        <p:txBody>
          <a:bodyPr lIns="0" tIns="0" rIns="0" bIns="0" rtlCol="0" anchor="t">
            <a:spAutoFit/>
          </a:bodyPr>
          <a:lstStyle/>
          <a:p>
            <a:pPr algn="ctr">
              <a:lnSpc>
                <a:spcPts val="3000"/>
              </a:lnSpc>
              <a:spcBef>
                <a:spcPct val="0"/>
              </a:spcBef>
            </a:pPr>
            <a:r>
              <a:rPr lang="en-US" sz="2500">
                <a:solidFill>
                  <a:srgbClr val="FFFFFF"/>
                </a:solidFill>
                <a:latin typeface="Rasputin Light"/>
                <a:ea typeface="Rasputin Light"/>
                <a:cs typeface="Rasputin Light"/>
                <a:sym typeface="Rasputin Light"/>
              </a:rPr>
              <a:t>(Serra Viviana)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7525527" y="1690687"/>
            <a:ext cx="10463070" cy="4250622"/>
          </a:xfrm>
          <a:custGeom>
            <a:avLst/>
            <a:gdLst/>
            <a:ahLst/>
            <a:cxnLst/>
            <a:rect l="l" t="t" r="r" b="b"/>
            <a:pathLst>
              <a:path w="10463070" h="4250622">
                <a:moveTo>
                  <a:pt x="0" y="0"/>
                </a:moveTo>
                <a:lnTo>
                  <a:pt x="10463070" y="0"/>
                </a:lnTo>
                <a:lnTo>
                  <a:pt x="10463070" y="4250623"/>
                </a:lnTo>
                <a:lnTo>
                  <a:pt x="0" y="4250623"/>
                </a:lnTo>
                <a:lnTo>
                  <a:pt x="0" y="0"/>
                </a:lnTo>
                <a:close/>
              </a:path>
            </a:pathLst>
          </a:custGeom>
          <a:blipFill>
            <a:blip r:embed="rId4"/>
            <a:stretch>
              <a:fillRect/>
            </a:stretch>
          </a:blipFill>
        </p:spPr>
      </p:sp>
      <p:grpSp>
        <p:nvGrpSpPr>
          <p:cNvPr id="5" name="Group 5"/>
          <p:cNvGrpSpPr/>
          <p:nvPr/>
        </p:nvGrpSpPr>
        <p:grpSpPr>
          <a:xfrm>
            <a:off x="14494051" y="2004119"/>
            <a:ext cx="613842" cy="365832"/>
            <a:chOff x="0" y="0"/>
            <a:chExt cx="1363826" cy="812800"/>
          </a:xfrm>
        </p:grpSpPr>
        <p:sp>
          <p:nvSpPr>
            <p:cNvPr id="6" name="Freeform 6"/>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7" name="TextBox 7"/>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grpSp>
        <p:nvGrpSpPr>
          <p:cNvPr id="9" name="Group 9"/>
          <p:cNvGrpSpPr/>
          <p:nvPr/>
        </p:nvGrpSpPr>
        <p:grpSpPr>
          <a:xfrm>
            <a:off x="262716" y="1690688"/>
            <a:ext cx="7034211" cy="7567612"/>
            <a:chOff x="0" y="0"/>
            <a:chExt cx="1531617" cy="1647759"/>
          </a:xfrm>
        </p:grpSpPr>
        <p:sp>
          <p:nvSpPr>
            <p:cNvPr id="10" name="Freeform 10"/>
            <p:cNvSpPr/>
            <p:nvPr/>
          </p:nvSpPr>
          <p:spPr>
            <a:xfrm>
              <a:off x="0" y="0"/>
              <a:ext cx="1531617" cy="1647759"/>
            </a:xfrm>
            <a:custGeom>
              <a:avLst/>
              <a:gdLst/>
              <a:ahLst/>
              <a:cxnLst/>
              <a:rect l="l" t="t" r="r" b="b"/>
              <a:pathLst>
                <a:path w="1531617" h="1647759">
                  <a:moveTo>
                    <a:pt x="0" y="0"/>
                  </a:moveTo>
                  <a:lnTo>
                    <a:pt x="1531617" y="0"/>
                  </a:lnTo>
                  <a:lnTo>
                    <a:pt x="1531617" y="1647759"/>
                  </a:lnTo>
                  <a:lnTo>
                    <a:pt x="0" y="1647759"/>
                  </a:lnTo>
                  <a:close/>
                </a:path>
              </a:pathLst>
            </a:custGeom>
            <a:solidFill>
              <a:srgbClr val="FFFFFF"/>
            </a:solidFill>
          </p:spPr>
        </p:sp>
        <p:sp>
          <p:nvSpPr>
            <p:cNvPr id="11" name="TextBox 11"/>
            <p:cNvSpPr txBox="1"/>
            <p:nvPr/>
          </p:nvSpPr>
          <p:spPr>
            <a:xfrm>
              <a:off x="0" y="-47625"/>
              <a:ext cx="1531617" cy="1695384"/>
            </a:xfrm>
            <a:prstGeom prst="rect">
              <a:avLst/>
            </a:prstGeom>
          </p:spPr>
          <p:txBody>
            <a:bodyPr lIns="50800" tIns="50800" rIns="50800" bIns="50800" rtlCol="0" anchor="ctr"/>
            <a:lstStyle/>
            <a:p>
              <a:pPr algn="l">
                <a:lnSpc>
                  <a:spcPts val="3499"/>
                </a:lnSpc>
              </a:pPr>
              <a:r>
                <a:rPr lang="en-US" sz="2499">
                  <a:solidFill>
                    <a:srgbClr val="000000"/>
                  </a:solidFill>
                  <a:latin typeface="Quicksand"/>
                  <a:ea typeface="Quicksand"/>
                  <a:cs typeface="Quicksand"/>
                  <a:sym typeface="Quicksand"/>
                </a:rPr>
                <a:t> ResNet50 is a deep learning model launched</a:t>
              </a:r>
            </a:p>
            <a:p>
              <a:pPr algn="l">
                <a:lnSpc>
                  <a:spcPts val="3499"/>
                </a:lnSpc>
              </a:pPr>
              <a:r>
                <a:rPr lang="en-US" sz="2499">
                  <a:solidFill>
                    <a:srgbClr val="000000"/>
                  </a:solidFill>
                  <a:latin typeface="Quicksand"/>
                  <a:ea typeface="Quicksand"/>
                  <a:cs typeface="Quicksand"/>
                  <a:sym typeface="Quicksand"/>
                </a:rPr>
                <a:t> by Microsoft Research. Its 50 layers</a:t>
              </a:r>
            </a:p>
            <a:p>
              <a:pPr algn="l">
                <a:lnSpc>
                  <a:spcPts val="3499"/>
                </a:lnSpc>
              </a:pPr>
              <a:r>
                <a:rPr lang="en-US" sz="2499">
                  <a:solidFill>
                    <a:srgbClr val="000000"/>
                  </a:solidFill>
                  <a:latin typeface="Quicksand"/>
                  <a:ea typeface="Quicksand"/>
                  <a:cs typeface="Quicksand"/>
                  <a:sym typeface="Quicksand"/>
                </a:rPr>
                <a:t> architecture focuses on residual learning and</a:t>
              </a:r>
            </a:p>
            <a:p>
              <a:pPr algn="l">
                <a:lnSpc>
                  <a:spcPts val="3499"/>
                </a:lnSpc>
              </a:pPr>
              <a:r>
                <a:rPr lang="en-US" sz="2499">
                  <a:solidFill>
                    <a:srgbClr val="000000"/>
                  </a:solidFill>
                  <a:latin typeface="Quicksand"/>
                  <a:ea typeface="Quicksand"/>
                  <a:cs typeface="Quicksand"/>
                  <a:sym typeface="Quicksand"/>
                </a:rPr>
                <a:t> involves:</a:t>
              </a:r>
            </a:p>
            <a:p>
              <a:pPr algn="l">
                <a:lnSpc>
                  <a:spcPts val="3499"/>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input layer, it accepts (224, 224, 3) tensors (224x224 RGB images)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convolutional layer, with a 7x7 filter, 64 filters, and a stride of 2, it processes the input image to detect features and generate feature maps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3x3 max pooling layer with a stride of 2, to downsample the spatial dimensions of the feature maps, retaining important information and reducing computational load</a:t>
              </a:r>
            </a:p>
          </p:txBody>
        </p:sp>
      </p:grpSp>
      <p:grpSp>
        <p:nvGrpSpPr>
          <p:cNvPr id="12" name="Group 12"/>
          <p:cNvGrpSpPr/>
          <p:nvPr/>
        </p:nvGrpSpPr>
        <p:grpSpPr>
          <a:xfrm>
            <a:off x="7525527" y="6473312"/>
            <a:ext cx="10463070" cy="2795904"/>
            <a:chOff x="0" y="0"/>
            <a:chExt cx="2278211" cy="608775"/>
          </a:xfrm>
        </p:grpSpPr>
        <p:sp>
          <p:nvSpPr>
            <p:cNvPr id="13" name="Freeform 13"/>
            <p:cNvSpPr/>
            <p:nvPr/>
          </p:nvSpPr>
          <p:spPr>
            <a:xfrm>
              <a:off x="0" y="0"/>
              <a:ext cx="2278211" cy="608775"/>
            </a:xfrm>
            <a:custGeom>
              <a:avLst/>
              <a:gdLst/>
              <a:ahLst/>
              <a:cxnLst/>
              <a:rect l="l" t="t" r="r" b="b"/>
              <a:pathLst>
                <a:path w="2278211" h="608775">
                  <a:moveTo>
                    <a:pt x="0" y="0"/>
                  </a:moveTo>
                  <a:lnTo>
                    <a:pt x="2278211" y="0"/>
                  </a:lnTo>
                  <a:lnTo>
                    <a:pt x="2278211" y="608775"/>
                  </a:lnTo>
                  <a:lnTo>
                    <a:pt x="0" y="608775"/>
                  </a:lnTo>
                  <a:close/>
                </a:path>
              </a:pathLst>
            </a:custGeom>
            <a:solidFill>
              <a:srgbClr val="FFFFFF"/>
            </a:solidFill>
          </p:spPr>
        </p:sp>
        <p:sp>
          <p:nvSpPr>
            <p:cNvPr id="14" name="TextBox 14"/>
            <p:cNvSpPr txBox="1"/>
            <p:nvPr/>
          </p:nvSpPr>
          <p:spPr>
            <a:xfrm>
              <a:off x="0" y="-47625"/>
              <a:ext cx="2278211" cy="656400"/>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The key feature of this model is the use of the residual blocks, that connect the activations of previous layers with the next one.</a:t>
              </a:r>
            </a:p>
            <a:p>
              <a:pPr algn="ctr">
                <a:lnSpc>
                  <a:spcPts val="3499"/>
                </a:lnSpc>
              </a:pPr>
              <a:r>
                <a:rPr lang="en-US" sz="2499">
                  <a:solidFill>
                    <a:srgbClr val="000000"/>
                  </a:solidFill>
                  <a:latin typeface="Quicksand"/>
                  <a:ea typeface="Quicksand"/>
                  <a:cs typeface="Quicksand"/>
                  <a:sym typeface="Quicksand"/>
                </a:rPr>
                <a:t>This allows the network to skip in-between layers and mitigate the vanishing or exploding gradient problem, letting it flow without being altered by a large magnitude and facilitating smoother training and faster convergence</a:t>
              </a:r>
            </a:p>
          </p:txBody>
        </p:sp>
      </p:grpSp>
      <p:sp>
        <p:nvSpPr>
          <p:cNvPr id="15" name="TextBox 15"/>
          <p:cNvSpPr txBox="1"/>
          <p:nvPr/>
        </p:nvSpPr>
        <p:spPr>
          <a:xfrm>
            <a:off x="16128363" y="5865110"/>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source[4]</a:t>
            </a:r>
          </a:p>
        </p:txBody>
      </p:sp>
      <p:grpSp>
        <p:nvGrpSpPr>
          <p:cNvPr id="16" name="Group 16"/>
          <p:cNvGrpSpPr/>
          <p:nvPr/>
        </p:nvGrpSpPr>
        <p:grpSpPr>
          <a:xfrm>
            <a:off x="0" y="9564357"/>
            <a:ext cx="19430051" cy="585913"/>
            <a:chOff x="0" y="0"/>
            <a:chExt cx="25906735" cy="781217"/>
          </a:xfrm>
        </p:grpSpPr>
        <p:grpSp>
          <p:nvGrpSpPr>
            <p:cNvPr id="17" name="Group 17"/>
            <p:cNvGrpSpPr/>
            <p:nvPr/>
          </p:nvGrpSpPr>
          <p:grpSpPr>
            <a:xfrm>
              <a:off x="0" y="0"/>
              <a:ext cx="25906735" cy="781217"/>
              <a:chOff x="0" y="0"/>
              <a:chExt cx="4576633" cy="138008"/>
            </a:xfrm>
          </p:grpSpPr>
          <p:sp>
            <p:nvSpPr>
              <p:cNvPr id="18" name="Freeform 1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19" name="TextBox 1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grpSp>
        <p:nvGrpSpPr>
          <p:cNvPr id="21" name="Group 21"/>
          <p:cNvGrpSpPr/>
          <p:nvPr/>
        </p:nvGrpSpPr>
        <p:grpSpPr>
          <a:xfrm rot="-10800000">
            <a:off x="11890444" y="2187035"/>
            <a:ext cx="699296" cy="416760"/>
            <a:chOff x="0" y="0"/>
            <a:chExt cx="1363826" cy="812800"/>
          </a:xfrm>
        </p:grpSpPr>
        <p:sp>
          <p:nvSpPr>
            <p:cNvPr id="22" name="Freeform 22"/>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23" name="TextBox 23"/>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54252" y="9448690"/>
            <a:ext cx="34067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7525527" y="1690687"/>
            <a:ext cx="10463070" cy="4250622"/>
          </a:xfrm>
          <a:custGeom>
            <a:avLst/>
            <a:gdLst/>
            <a:ahLst/>
            <a:cxnLst/>
            <a:rect l="l" t="t" r="r" b="b"/>
            <a:pathLst>
              <a:path w="10463070" h="4250622">
                <a:moveTo>
                  <a:pt x="0" y="0"/>
                </a:moveTo>
                <a:lnTo>
                  <a:pt x="10463070" y="0"/>
                </a:lnTo>
                <a:lnTo>
                  <a:pt x="10463070" y="4250623"/>
                </a:lnTo>
                <a:lnTo>
                  <a:pt x="0" y="4250623"/>
                </a:lnTo>
                <a:lnTo>
                  <a:pt x="0" y="0"/>
                </a:lnTo>
                <a:close/>
              </a:path>
            </a:pathLst>
          </a:custGeom>
          <a:blipFill>
            <a:blip r:embed="rId4"/>
            <a:stretch>
              <a:fillRect/>
            </a:stretch>
          </a:blipFill>
        </p:spPr>
      </p:sp>
      <p:grpSp>
        <p:nvGrpSpPr>
          <p:cNvPr id="5" name="Group 5"/>
          <p:cNvGrpSpPr/>
          <p:nvPr/>
        </p:nvGrpSpPr>
        <p:grpSpPr>
          <a:xfrm>
            <a:off x="14494051" y="2004119"/>
            <a:ext cx="613842" cy="365832"/>
            <a:chOff x="0" y="0"/>
            <a:chExt cx="1363826" cy="812800"/>
          </a:xfrm>
        </p:grpSpPr>
        <p:sp>
          <p:nvSpPr>
            <p:cNvPr id="6" name="Freeform 6"/>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7" name="TextBox 7"/>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1890444" y="2187035"/>
            <a:ext cx="699296" cy="416760"/>
            <a:chOff x="0" y="0"/>
            <a:chExt cx="1363826" cy="812800"/>
          </a:xfrm>
        </p:grpSpPr>
        <p:sp>
          <p:nvSpPr>
            <p:cNvPr id="9" name="Freeform 9"/>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10" name="TextBox 10"/>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524973" y="2519582"/>
            <a:ext cx="1815753" cy="3207914"/>
            <a:chOff x="0" y="0"/>
            <a:chExt cx="478223" cy="844883"/>
          </a:xfrm>
        </p:grpSpPr>
        <p:sp>
          <p:nvSpPr>
            <p:cNvPr id="12" name="Freeform 12"/>
            <p:cNvSpPr/>
            <p:nvPr/>
          </p:nvSpPr>
          <p:spPr>
            <a:xfrm>
              <a:off x="0" y="0"/>
              <a:ext cx="478223" cy="844883"/>
            </a:xfrm>
            <a:custGeom>
              <a:avLst/>
              <a:gdLst/>
              <a:ahLst/>
              <a:cxnLst/>
              <a:rect l="l" t="t" r="r" b="b"/>
              <a:pathLst>
                <a:path w="478223" h="844883">
                  <a:moveTo>
                    <a:pt x="0" y="0"/>
                  </a:moveTo>
                  <a:lnTo>
                    <a:pt x="478223" y="0"/>
                  </a:lnTo>
                  <a:lnTo>
                    <a:pt x="478223" y="844883"/>
                  </a:lnTo>
                  <a:lnTo>
                    <a:pt x="0" y="844883"/>
                  </a:lnTo>
                  <a:close/>
                </a:path>
              </a:pathLst>
            </a:custGeom>
            <a:solidFill>
              <a:srgbClr val="000000">
                <a:alpha val="0"/>
              </a:srgbClr>
            </a:solidFill>
            <a:ln w="66675" cap="sq">
              <a:solidFill>
                <a:srgbClr val="FF8D16"/>
              </a:solidFill>
              <a:prstDash val="solid"/>
              <a:miter/>
            </a:ln>
          </p:spPr>
        </p:sp>
        <p:sp>
          <p:nvSpPr>
            <p:cNvPr id="13" name="TextBox 13"/>
            <p:cNvSpPr txBox="1"/>
            <p:nvPr/>
          </p:nvSpPr>
          <p:spPr>
            <a:xfrm>
              <a:off x="0" y="-38100"/>
              <a:ext cx="478223" cy="8829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808674" y="2704102"/>
            <a:ext cx="457347" cy="45734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D71235"/>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8" name="AutoShape 18"/>
          <p:cNvSpPr/>
          <p:nvPr/>
        </p:nvSpPr>
        <p:spPr>
          <a:xfrm>
            <a:off x="12994571" y="2818549"/>
            <a:ext cx="358336" cy="0"/>
          </a:xfrm>
          <a:prstGeom prst="line">
            <a:avLst/>
          </a:prstGeom>
          <a:ln w="38100" cap="flat">
            <a:solidFill>
              <a:srgbClr val="D71235"/>
            </a:solidFill>
            <a:prstDash val="solid"/>
            <a:headEnd type="none" w="sm" len="sm"/>
            <a:tailEnd type="none" w="sm" len="sm"/>
          </a:ln>
        </p:spPr>
      </p:sp>
      <p:grpSp>
        <p:nvGrpSpPr>
          <p:cNvPr id="19" name="Group 19"/>
          <p:cNvGrpSpPr/>
          <p:nvPr/>
        </p:nvGrpSpPr>
        <p:grpSpPr>
          <a:xfrm>
            <a:off x="262716" y="1690688"/>
            <a:ext cx="7034211" cy="7567612"/>
            <a:chOff x="0" y="0"/>
            <a:chExt cx="1531617" cy="1647759"/>
          </a:xfrm>
        </p:grpSpPr>
        <p:sp>
          <p:nvSpPr>
            <p:cNvPr id="20" name="Freeform 20"/>
            <p:cNvSpPr/>
            <p:nvPr/>
          </p:nvSpPr>
          <p:spPr>
            <a:xfrm>
              <a:off x="0" y="0"/>
              <a:ext cx="1531617" cy="1647759"/>
            </a:xfrm>
            <a:custGeom>
              <a:avLst/>
              <a:gdLst/>
              <a:ahLst/>
              <a:cxnLst/>
              <a:rect l="l" t="t" r="r" b="b"/>
              <a:pathLst>
                <a:path w="1531617" h="1647759">
                  <a:moveTo>
                    <a:pt x="0" y="0"/>
                  </a:moveTo>
                  <a:lnTo>
                    <a:pt x="1531617" y="0"/>
                  </a:lnTo>
                  <a:lnTo>
                    <a:pt x="1531617" y="1647759"/>
                  </a:lnTo>
                  <a:lnTo>
                    <a:pt x="0" y="1647759"/>
                  </a:lnTo>
                  <a:close/>
                </a:path>
              </a:pathLst>
            </a:custGeom>
            <a:solidFill>
              <a:srgbClr val="FFFFFF"/>
            </a:solidFill>
          </p:spPr>
        </p:sp>
        <p:sp>
          <p:nvSpPr>
            <p:cNvPr id="21" name="TextBox 21"/>
            <p:cNvSpPr txBox="1"/>
            <p:nvPr/>
          </p:nvSpPr>
          <p:spPr>
            <a:xfrm>
              <a:off x="0" y="-28575"/>
              <a:ext cx="1531617" cy="1676334"/>
            </a:xfrm>
            <a:prstGeom prst="rect">
              <a:avLst/>
            </a:prstGeom>
          </p:spPr>
          <p:txBody>
            <a:bodyPr lIns="50800" tIns="50800" rIns="50800" bIns="50800" rtlCol="0" anchor="ctr"/>
            <a:lstStyle/>
            <a:p>
              <a:pPr algn="l">
                <a:lnSpc>
                  <a:spcPts val="1400"/>
                </a:lnSpc>
              </a:pPr>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4 residual blocks, each one with a specific number of units of  1x1 convolution, 3x3 convolution, and again 1x1 convolution and a variable number of filters</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an average pooling layer, that reduces the spatial dimensions of the feature maps to a single value per feature, simplifying the architecture</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 fully connected layer with 1000 neurons </a:t>
              </a:r>
            </a:p>
            <a:p>
              <a:pPr algn="l">
                <a:lnSpc>
                  <a:spcPts val="1400"/>
                </a:lnSpc>
              </a:pPr>
              <a:endParaRPr lang="en-US" sz="2499">
                <a:solidFill>
                  <a:srgbClr val="000000"/>
                </a:solidFill>
                <a:latin typeface="Quicksand"/>
                <a:ea typeface="Quicksand"/>
                <a:cs typeface="Quicksand"/>
                <a:sym typeface="Quicksand"/>
              </a:endParaRPr>
            </a:p>
            <a:p>
              <a:pPr marL="539746" lvl="1" indent="-269873" algn="l">
                <a:lnSpc>
                  <a:spcPts val="3499"/>
                </a:lnSpc>
                <a:buFont typeface="Arial"/>
                <a:buChar char="•"/>
              </a:pPr>
              <a:r>
                <a:rPr lang="en-US" sz="2499">
                  <a:solidFill>
                    <a:srgbClr val="000000"/>
                  </a:solidFill>
                  <a:latin typeface="Quicksand"/>
                  <a:ea typeface="Quicksand"/>
                  <a:cs typeface="Quicksand"/>
                  <a:sym typeface="Quicksand"/>
                </a:rPr>
                <a:t>a softmax activation in the output layer, where the reduced feature maps undergo a final classification step producing the model's predictions</a:t>
              </a:r>
            </a:p>
          </p:txBody>
        </p:sp>
      </p:grpSp>
      <p:grpSp>
        <p:nvGrpSpPr>
          <p:cNvPr id="22" name="Group 22"/>
          <p:cNvGrpSpPr/>
          <p:nvPr/>
        </p:nvGrpSpPr>
        <p:grpSpPr>
          <a:xfrm>
            <a:off x="7525527" y="6473312"/>
            <a:ext cx="10463070" cy="2795904"/>
            <a:chOff x="0" y="0"/>
            <a:chExt cx="2278211" cy="608775"/>
          </a:xfrm>
        </p:grpSpPr>
        <p:sp>
          <p:nvSpPr>
            <p:cNvPr id="23" name="Freeform 23"/>
            <p:cNvSpPr/>
            <p:nvPr/>
          </p:nvSpPr>
          <p:spPr>
            <a:xfrm>
              <a:off x="0" y="0"/>
              <a:ext cx="2278211" cy="608775"/>
            </a:xfrm>
            <a:custGeom>
              <a:avLst/>
              <a:gdLst/>
              <a:ahLst/>
              <a:cxnLst/>
              <a:rect l="l" t="t" r="r" b="b"/>
              <a:pathLst>
                <a:path w="2278211" h="608775">
                  <a:moveTo>
                    <a:pt x="0" y="0"/>
                  </a:moveTo>
                  <a:lnTo>
                    <a:pt x="2278211" y="0"/>
                  </a:lnTo>
                  <a:lnTo>
                    <a:pt x="2278211" y="608775"/>
                  </a:lnTo>
                  <a:lnTo>
                    <a:pt x="0" y="608775"/>
                  </a:lnTo>
                  <a:close/>
                </a:path>
              </a:pathLst>
            </a:custGeom>
            <a:solidFill>
              <a:srgbClr val="FFFFFF"/>
            </a:solidFill>
          </p:spPr>
        </p:sp>
        <p:sp>
          <p:nvSpPr>
            <p:cNvPr id="24" name="TextBox 24"/>
            <p:cNvSpPr txBox="1"/>
            <p:nvPr/>
          </p:nvSpPr>
          <p:spPr>
            <a:xfrm>
              <a:off x="0" y="-47625"/>
              <a:ext cx="2278211" cy="656400"/>
            </a:xfrm>
            <a:prstGeom prst="rect">
              <a:avLst/>
            </a:prstGeom>
          </p:spPr>
          <p:txBody>
            <a:bodyPr lIns="50800" tIns="50800" rIns="50800" bIns="50800" rtlCol="0" anchor="ctr"/>
            <a:lstStyle/>
            <a:p>
              <a:pPr algn="ctr">
                <a:lnSpc>
                  <a:spcPts val="3499"/>
                </a:lnSpc>
              </a:pPr>
              <a:r>
                <a:rPr lang="en-US" sz="2499">
                  <a:solidFill>
                    <a:srgbClr val="000000"/>
                  </a:solidFill>
                  <a:latin typeface="Quicksand"/>
                  <a:ea typeface="Quicksand"/>
                  <a:cs typeface="Quicksand"/>
                  <a:sym typeface="Quicksand"/>
                </a:rPr>
                <a:t>The key feature of this model is the use of the residual blocks, that connect the activations of previous layers with the next one.</a:t>
              </a:r>
            </a:p>
            <a:p>
              <a:pPr algn="ctr">
                <a:lnSpc>
                  <a:spcPts val="3499"/>
                </a:lnSpc>
              </a:pPr>
              <a:r>
                <a:rPr lang="en-US" sz="2499">
                  <a:solidFill>
                    <a:srgbClr val="000000"/>
                  </a:solidFill>
                  <a:latin typeface="Quicksand"/>
                  <a:ea typeface="Quicksand"/>
                  <a:cs typeface="Quicksand"/>
                  <a:sym typeface="Quicksand"/>
                </a:rPr>
                <a:t>This allows the network to skip in-between layers and mitigate the vanishing or exploding gradient problem, letting it flow without being altered by a large magnitude and facilitating smoother training and faster convergence</a:t>
              </a:r>
            </a:p>
          </p:txBody>
        </p:sp>
      </p:grpSp>
      <p:sp>
        <p:nvSpPr>
          <p:cNvPr id="25" name="TextBox 25"/>
          <p:cNvSpPr txBox="1"/>
          <p:nvPr/>
        </p:nvSpPr>
        <p:spPr>
          <a:xfrm>
            <a:off x="16128363" y="5865110"/>
            <a:ext cx="1860234" cy="493395"/>
          </a:xfrm>
          <a:prstGeom prst="rect">
            <a:avLst/>
          </a:prstGeom>
        </p:spPr>
        <p:txBody>
          <a:bodyPr lIns="0" tIns="0" rIns="0" bIns="0" rtlCol="0" anchor="t">
            <a:spAutoFit/>
          </a:bodyPr>
          <a:lstStyle/>
          <a:p>
            <a:pPr algn="ctr">
              <a:lnSpc>
                <a:spcPts val="4199"/>
              </a:lnSpc>
              <a:spcBef>
                <a:spcPct val="0"/>
              </a:spcBef>
            </a:pPr>
            <a:r>
              <a:rPr lang="en-US" sz="2799">
                <a:solidFill>
                  <a:srgbClr val="FFFFFF"/>
                </a:solidFill>
                <a:latin typeface="Rasputin"/>
                <a:ea typeface="Rasputin"/>
                <a:cs typeface="Rasputin"/>
                <a:sym typeface="Rasputin"/>
              </a:rPr>
              <a:t>source[4]</a:t>
            </a:r>
          </a:p>
        </p:txBody>
      </p:sp>
      <p:grpSp>
        <p:nvGrpSpPr>
          <p:cNvPr id="26" name="Group 26"/>
          <p:cNvGrpSpPr/>
          <p:nvPr/>
        </p:nvGrpSpPr>
        <p:grpSpPr>
          <a:xfrm>
            <a:off x="14989280" y="5575478"/>
            <a:ext cx="613842" cy="365832"/>
            <a:chOff x="0" y="0"/>
            <a:chExt cx="1363826" cy="812800"/>
          </a:xfrm>
        </p:grpSpPr>
        <p:sp>
          <p:nvSpPr>
            <p:cNvPr id="27" name="Freeform 27"/>
            <p:cNvSpPr/>
            <p:nvPr/>
          </p:nvSpPr>
          <p:spPr>
            <a:xfrm>
              <a:off x="0" y="0"/>
              <a:ext cx="1363826" cy="812800"/>
            </a:xfrm>
            <a:custGeom>
              <a:avLst/>
              <a:gdLst/>
              <a:ahLst/>
              <a:cxnLst/>
              <a:rect l="l" t="t" r="r" b="b"/>
              <a:pathLst>
                <a:path w="1363826" h="812800">
                  <a:moveTo>
                    <a:pt x="0" y="406400"/>
                  </a:moveTo>
                  <a:lnTo>
                    <a:pt x="406400" y="0"/>
                  </a:lnTo>
                  <a:lnTo>
                    <a:pt x="406400" y="203200"/>
                  </a:lnTo>
                  <a:lnTo>
                    <a:pt x="1363826" y="203200"/>
                  </a:lnTo>
                  <a:lnTo>
                    <a:pt x="1363826" y="609600"/>
                  </a:lnTo>
                  <a:lnTo>
                    <a:pt x="406400" y="609600"/>
                  </a:lnTo>
                  <a:lnTo>
                    <a:pt x="406400" y="812800"/>
                  </a:lnTo>
                  <a:lnTo>
                    <a:pt x="0" y="406400"/>
                  </a:lnTo>
                  <a:close/>
                </a:path>
              </a:pathLst>
            </a:custGeom>
            <a:solidFill>
              <a:srgbClr val="D71235"/>
            </a:solidFill>
          </p:spPr>
        </p:sp>
        <p:sp>
          <p:nvSpPr>
            <p:cNvPr id="28" name="TextBox 28"/>
            <p:cNvSpPr txBox="1"/>
            <p:nvPr/>
          </p:nvSpPr>
          <p:spPr>
            <a:xfrm>
              <a:off x="101600" y="165100"/>
              <a:ext cx="1262226"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564357"/>
            <a:ext cx="19430051" cy="585913"/>
            <a:chOff x="0" y="0"/>
            <a:chExt cx="25906735" cy="781217"/>
          </a:xfrm>
        </p:grpSpPr>
        <p:grpSp>
          <p:nvGrpSpPr>
            <p:cNvPr id="30" name="Group 30"/>
            <p:cNvGrpSpPr/>
            <p:nvPr/>
          </p:nvGrpSpPr>
          <p:grpSpPr>
            <a:xfrm>
              <a:off x="0" y="0"/>
              <a:ext cx="25906735" cy="781217"/>
              <a:chOff x="0" y="0"/>
              <a:chExt cx="4576633" cy="138008"/>
            </a:xfrm>
          </p:grpSpPr>
          <p:sp>
            <p:nvSpPr>
              <p:cNvPr id="31" name="Freeform 31"/>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32" name="TextBox 32"/>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34" name="AutoShape 34"/>
          <p:cNvSpPr/>
          <p:nvPr/>
        </p:nvSpPr>
        <p:spPr>
          <a:xfrm>
            <a:off x="12994571" y="3066199"/>
            <a:ext cx="358336" cy="0"/>
          </a:xfrm>
          <a:prstGeom prst="line">
            <a:avLst/>
          </a:prstGeom>
          <a:ln w="38100" cap="flat">
            <a:solidFill>
              <a:srgbClr val="D71235"/>
            </a:solidFill>
            <a:prstDash val="solid"/>
            <a:headEnd type="none" w="sm" len="sm"/>
            <a:tailEnd type="none" w="sm" len="sm"/>
          </a:ln>
        </p:spPr>
      </p:sp>
      <p:sp>
        <p:nvSpPr>
          <p:cNvPr id="35" name="AutoShape 35"/>
          <p:cNvSpPr/>
          <p:nvPr/>
        </p:nvSpPr>
        <p:spPr>
          <a:xfrm>
            <a:off x="12937421" y="3294799"/>
            <a:ext cx="358336" cy="0"/>
          </a:xfrm>
          <a:prstGeom prst="line">
            <a:avLst/>
          </a:prstGeom>
          <a:ln w="38100" cap="flat">
            <a:solidFill>
              <a:srgbClr val="D71235"/>
            </a:solidFill>
            <a:prstDash val="solid"/>
            <a:headEnd type="none" w="sm" len="sm"/>
            <a:tailEnd type="none" w="sm" len="sm"/>
          </a:ln>
        </p:spPr>
      </p:sp>
      <p:sp>
        <p:nvSpPr>
          <p:cNvPr id="36" name="AutoShape 36"/>
          <p:cNvSpPr/>
          <p:nvPr/>
        </p:nvSpPr>
        <p:spPr>
          <a:xfrm>
            <a:off x="13401623" y="2818549"/>
            <a:ext cx="253743" cy="0"/>
          </a:xfrm>
          <a:prstGeom prst="line">
            <a:avLst/>
          </a:prstGeom>
          <a:ln w="38100" cap="flat">
            <a:solidFill>
              <a:srgbClr val="E07F19"/>
            </a:solidFill>
            <a:prstDash val="solid"/>
            <a:headEnd type="none" w="sm" len="sm"/>
            <a:tailEnd type="none" w="sm" len="sm"/>
          </a:ln>
        </p:spPr>
      </p:sp>
      <p:sp>
        <p:nvSpPr>
          <p:cNvPr id="37" name="AutoShape 37"/>
          <p:cNvSpPr/>
          <p:nvPr/>
        </p:nvSpPr>
        <p:spPr>
          <a:xfrm>
            <a:off x="13401623" y="3066199"/>
            <a:ext cx="253743" cy="0"/>
          </a:xfrm>
          <a:prstGeom prst="line">
            <a:avLst/>
          </a:prstGeom>
          <a:ln w="38100" cap="flat">
            <a:solidFill>
              <a:srgbClr val="E07F19"/>
            </a:solidFill>
            <a:prstDash val="solid"/>
            <a:headEnd type="none" w="sm" len="sm"/>
            <a:tailEnd type="none" w="sm" len="sm"/>
          </a:ln>
        </p:spPr>
      </p:sp>
      <p:sp>
        <p:nvSpPr>
          <p:cNvPr id="38" name="AutoShape 38"/>
          <p:cNvSpPr/>
          <p:nvPr/>
        </p:nvSpPr>
        <p:spPr>
          <a:xfrm>
            <a:off x="13381482" y="3294799"/>
            <a:ext cx="302459" cy="0"/>
          </a:xfrm>
          <a:prstGeom prst="line">
            <a:avLst/>
          </a:prstGeom>
          <a:ln w="38100" cap="flat">
            <a:solidFill>
              <a:srgbClr val="E07F19"/>
            </a:solidFill>
            <a:prstDash val="solid"/>
            <a:headEnd type="none" w="sm" len="sm"/>
            <a:tailEnd type="none" w="sm" len="sm"/>
          </a:ln>
        </p:spPr>
      </p:sp>
      <p:sp>
        <p:nvSpPr>
          <p:cNvPr id="39" name="TextBox 39"/>
          <p:cNvSpPr txBox="1"/>
          <p:nvPr/>
        </p:nvSpPr>
        <p:spPr>
          <a:xfrm>
            <a:off x="17665126" y="9448690"/>
            <a:ext cx="318929"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5" name="TextBox 5"/>
          <p:cNvSpPr txBox="1"/>
          <p:nvPr/>
        </p:nvSpPr>
        <p:spPr>
          <a:xfrm>
            <a:off x="664481" y="1868125"/>
            <a:ext cx="17160109" cy="7212430"/>
          </a:xfrm>
          <a:prstGeom prst="rect">
            <a:avLst/>
          </a:prstGeom>
        </p:spPr>
        <p:txBody>
          <a:bodyPr lIns="0" tIns="0" rIns="0" bIns="0" rtlCol="0" anchor="t">
            <a:spAutoFit/>
          </a:bodyPr>
          <a:lstStyle/>
          <a:p>
            <a:pPr algn="l">
              <a:lnSpc>
                <a:spcPts val="3774"/>
              </a:lnSpc>
            </a:pPr>
            <a:r>
              <a:rPr lang="en-US" sz="2696">
                <a:solidFill>
                  <a:srgbClr val="FCFFFA"/>
                </a:solidFill>
                <a:latin typeface="Rasputin"/>
                <a:ea typeface="Rasputin"/>
                <a:cs typeface="Rasputin"/>
                <a:sym typeface="Rasputin"/>
              </a:rPr>
              <a:t>To thoroughly test the capabilities of ResNet50, with its number of trainable layers being approximately double that the one of the other architectures, I challenged this model aslo with datasets of 1000 images per class.</a:t>
            </a:r>
          </a:p>
          <a:p>
            <a:pPr algn="l">
              <a:lnSpc>
                <a:spcPts val="1394"/>
              </a:lnSpc>
            </a:pPr>
            <a:endParaRPr lang="en-US" sz="2696">
              <a:solidFill>
                <a:srgbClr val="FCFFFA"/>
              </a:solidFill>
              <a:latin typeface="Rasputin"/>
              <a:ea typeface="Rasputin"/>
              <a:cs typeface="Rasputin"/>
              <a:sym typeface="Rasputin"/>
            </a:endParaRPr>
          </a:p>
          <a:p>
            <a:pPr algn="l">
              <a:lnSpc>
                <a:spcPts val="3774"/>
              </a:lnSpc>
            </a:pPr>
            <a:r>
              <a:rPr lang="en-US" sz="2696">
                <a:solidFill>
                  <a:srgbClr val="FCFFFA"/>
                </a:solidFill>
                <a:latin typeface="Rasputin"/>
                <a:ea typeface="Rasputin"/>
                <a:cs typeface="Rasputin"/>
                <a:sym typeface="Rasputin"/>
              </a:rPr>
              <a:t>In order to maximize the performances, each dataset has been tested with 6 trials, varying by 3 factors:</a:t>
            </a:r>
          </a:p>
          <a:p>
            <a:pPr algn="l">
              <a:lnSpc>
                <a:spcPts val="2514"/>
              </a:lnSpc>
            </a:pPr>
            <a:r>
              <a:rPr lang="en-US" sz="1796">
                <a:solidFill>
                  <a:srgbClr val="FCFFFA"/>
                </a:solidFill>
                <a:latin typeface="Rasputin"/>
                <a:ea typeface="Rasputin"/>
                <a:cs typeface="Rasputin"/>
                <a:sym typeface="Rasputin"/>
              </a:rPr>
              <a:t> </a:t>
            </a:r>
          </a:p>
          <a:p>
            <a:pPr marL="582082" lvl="1" indent="-291041" algn="l">
              <a:lnSpc>
                <a:spcPts val="3774"/>
              </a:lnSpc>
              <a:spcBef>
                <a:spcPct val="0"/>
              </a:spcBef>
              <a:buFont typeface="Arial"/>
              <a:buChar char="•"/>
            </a:pPr>
            <a:r>
              <a:rPr lang="en-US" sz="2696">
                <a:solidFill>
                  <a:srgbClr val="FCFFFA"/>
                </a:solidFill>
                <a:latin typeface="Rasputin"/>
                <a:ea typeface="Rasputin"/>
                <a:cs typeface="Rasputin"/>
                <a:sym typeface="Rasputin"/>
              </a:rPr>
              <a:t>Learning rate: 1e-4 or 1e-5</a:t>
            </a:r>
          </a:p>
          <a:p>
            <a:pPr algn="l">
              <a:lnSpc>
                <a:spcPts val="3074"/>
              </a:lnSpc>
              <a:spcBef>
                <a:spcPct val="0"/>
              </a:spcBef>
            </a:pPr>
            <a:endParaRPr lang="en-US" sz="2696">
              <a:solidFill>
                <a:srgbClr val="FCFFFA"/>
              </a:solidFill>
              <a:latin typeface="Rasputin"/>
              <a:ea typeface="Rasputin"/>
              <a:cs typeface="Rasputin"/>
              <a:sym typeface="Rasputin"/>
            </a:endParaRPr>
          </a:p>
          <a:p>
            <a:pPr marL="603671" lvl="1" indent="-301835" algn="l">
              <a:lnSpc>
                <a:spcPts val="3914"/>
              </a:lnSpc>
              <a:spcBef>
                <a:spcPct val="0"/>
              </a:spcBef>
              <a:buFont typeface="Arial"/>
              <a:buChar char="•"/>
            </a:pPr>
            <a:r>
              <a:rPr lang="en-US" sz="2796">
                <a:solidFill>
                  <a:srgbClr val="FCFFFA"/>
                </a:solidFill>
                <a:latin typeface="Varela Round"/>
                <a:ea typeface="Varela Round"/>
                <a:cs typeface="Varela Round"/>
                <a:sym typeface="Varela Round"/>
              </a:rPr>
              <a:t>Base model layers unfrozen: none or only BatchNormalization layers</a:t>
            </a:r>
          </a:p>
          <a:p>
            <a:pPr algn="l">
              <a:lnSpc>
                <a:spcPts val="3359"/>
              </a:lnSpc>
              <a:spcBef>
                <a:spcPct val="0"/>
              </a:spcBef>
            </a:pPr>
            <a:r>
              <a:rPr lang="en-US" sz="2400">
                <a:solidFill>
                  <a:srgbClr val="FCFFFA"/>
                </a:solidFill>
                <a:latin typeface="Varela Round"/>
                <a:ea typeface="Varela Round"/>
                <a:cs typeface="Varela Round"/>
                <a:sym typeface="Varela Round"/>
              </a:rPr>
              <a:t>         BatchNormalization layers contain learned parameters (mean and variance) that align the model with the original </a:t>
            </a:r>
          </a:p>
          <a:p>
            <a:pPr algn="l">
              <a:lnSpc>
                <a:spcPts val="3359"/>
              </a:lnSpc>
              <a:spcBef>
                <a:spcPct val="0"/>
              </a:spcBef>
            </a:pPr>
            <a:r>
              <a:rPr lang="en-US" sz="2400">
                <a:solidFill>
                  <a:srgbClr val="FCFFFA"/>
                </a:solidFill>
                <a:latin typeface="Varela Round"/>
                <a:ea typeface="Varela Round"/>
                <a:cs typeface="Varela Round"/>
                <a:sym typeface="Varela Round"/>
              </a:rPr>
              <a:t>         dataset's distribution . By unfreezing these layers, the model can adapt to the new dataset, improving accuracy, </a:t>
            </a:r>
          </a:p>
          <a:p>
            <a:pPr algn="l">
              <a:lnSpc>
                <a:spcPts val="3359"/>
              </a:lnSpc>
              <a:spcBef>
                <a:spcPct val="0"/>
              </a:spcBef>
            </a:pPr>
            <a:r>
              <a:rPr lang="en-US" sz="2400">
                <a:solidFill>
                  <a:srgbClr val="FCFFFA"/>
                </a:solidFill>
                <a:latin typeface="Varela Round"/>
                <a:ea typeface="Varela Round"/>
                <a:cs typeface="Varela Round"/>
                <a:sym typeface="Varela Round"/>
              </a:rPr>
              <a:t>         especially for large datasets [5]</a:t>
            </a:r>
          </a:p>
          <a:p>
            <a:pPr algn="l">
              <a:lnSpc>
                <a:spcPts val="3080"/>
              </a:lnSpc>
              <a:spcBef>
                <a:spcPct val="0"/>
              </a:spcBef>
            </a:pPr>
            <a:endParaRPr lang="en-US" sz="2400">
              <a:solidFill>
                <a:srgbClr val="FCFFFA"/>
              </a:solidFill>
              <a:latin typeface="Varela Round"/>
              <a:ea typeface="Varela Round"/>
              <a:cs typeface="Varela Round"/>
              <a:sym typeface="Varela Round"/>
            </a:endParaRPr>
          </a:p>
          <a:p>
            <a:pPr marL="625260" lvl="1" indent="-312630" algn="l">
              <a:lnSpc>
                <a:spcPts val="4054"/>
              </a:lnSpc>
              <a:buFont typeface="Arial"/>
              <a:buChar char="•"/>
            </a:pPr>
            <a:r>
              <a:rPr lang="en-US" sz="2896">
                <a:solidFill>
                  <a:srgbClr val="FCFFFA"/>
                </a:solidFill>
                <a:latin typeface="Varela Round"/>
                <a:ea typeface="Varela Round"/>
                <a:cs typeface="Varela Round"/>
                <a:sym typeface="Varela Round"/>
              </a:rPr>
              <a:t>Dense regularization: adding L2 regularization to the Dense layer or not</a:t>
            </a:r>
          </a:p>
          <a:p>
            <a:pPr algn="l">
              <a:lnSpc>
                <a:spcPts val="3354"/>
              </a:lnSpc>
              <a:spcBef>
                <a:spcPct val="0"/>
              </a:spcBef>
            </a:pPr>
            <a:r>
              <a:rPr lang="en-US" sz="2396">
                <a:solidFill>
                  <a:srgbClr val="FCFFFA"/>
                </a:solidFill>
                <a:latin typeface="Varela Round"/>
                <a:ea typeface="Varela Round"/>
                <a:cs typeface="Varela Round"/>
                <a:sym typeface="Varela Round"/>
              </a:rPr>
              <a:t>         Dense layer regularization, through L2 penalties, discourages large weight magnitudes, which can lead to</a:t>
            </a:r>
          </a:p>
          <a:p>
            <a:pPr algn="l">
              <a:lnSpc>
                <a:spcPts val="3354"/>
              </a:lnSpc>
              <a:spcBef>
                <a:spcPct val="0"/>
              </a:spcBef>
            </a:pPr>
            <a:r>
              <a:rPr lang="en-US" sz="2396">
                <a:solidFill>
                  <a:srgbClr val="FCFFFA"/>
                </a:solidFill>
                <a:latin typeface="Varela Round"/>
                <a:ea typeface="Varela Round"/>
                <a:cs typeface="Varela Round"/>
                <a:sym typeface="Varela Round"/>
              </a:rPr>
              <a:t>         overfitting [6]</a:t>
            </a:r>
          </a:p>
        </p:txBody>
      </p:sp>
      <p:grpSp>
        <p:nvGrpSpPr>
          <p:cNvPr id="6" name="Group 6"/>
          <p:cNvGrpSpPr/>
          <p:nvPr/>
        </p:nvGrpSpPr>
        <p:grpSpPr>
          <a:xfrm>
            <a:off x="0" y="9564357"/>
            <a:ext cx="19430051" cy="585913"/>
            <a:chOff x="0" y="0"/>
            <a:chExt cx="25906735" cy="781217"/>
          </a:xfrm>
        </p:grpSpPr>
        <p:grpSp>
          <p:nvGrpSpPr>
            <p:cNvPr id="7" name="Group 7"/>
            <p:cNvGrpSpPr/>
            <p:nvPr/>
          </p:nvGrpSpPr>
          <p:grpSpPr>
            <a:xfrm>
              <a:off x="0" y="0"/>
              <a:ext cx="25906735" cy="781217"/>
              <a:chOff x="0" y="0"/>
              <a:chExt cx="4576633" cy="138008"/>
            </a:xfrm>
          </p:grpSpPr>
          <p:sp>
            <p:nvSpPr>
              <p:cNvPr id="8" name="Freeform 8"/>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9" name="TextBox 9"/>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Architectures Description</a:t>
              </a:r>
            </a:p>
          </p:txBody>
        </p:sp>
      </p:grpSp>
      <p:sp>
        <p:nvSpPr>
          <p:cNvPr id="11" name="TextBox 11"/>
          <p:cNvSpPr txBox="1"/>
          <p:nvPr/>
        </p:nvSpPr>
        <p:spPr>
          <a:xfrm>
            <a:off x="17649648" y="9448690"/>
            <a:ext cx="349885"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3A3A">
                <a:alpha val="100000"/>
              </a:srgbClr>
            </a:gs>
            <a:gs pos="100000">
              <a:srgbClr val="BF464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16209">
            <a:off x="-890667" y="4921459"/>
            <a:ext cx="8901994" cy="10457555"/>
          </a:xfrm>
          <a:custGeom>
            <a:avLst/>
            <a:gdLst/>
            <a:ahLst/>
            <a:cxnLst/>
            <a:rect l="l" t="t" r="r" b="b"/>
            <a:pathLst>
              <a:path w="8901994" h="10457555">
                <a:moveTo>
                  <a:pt x="0" y="0"/>
                </a:moveTo>
                <a:lnTo>
                  <a:pt x="8901993" y="0"/>
                </a:lnTo>
                <a:lnTo>
                  <a:pt x="8901993" y="10457555"/>
                </a:lnTo>
                <a:lnTo>
                  <a:pt x="0" y="104575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8862409">
            <a:off x="11443547" y="-3756415"/>
            <a:ext cx="8901994" cy="10457555"/>
          </a:xfrm>
          <a:custGeom>
            <a:avLst/>
            <a:gdLst/>
            <a:ahLst/>
            <a:cxnLst/>
            <a:rect l="l" t="t" r="r" b="b"/>
            <a:pathLst>
              <a:path w="8901994" h="10457555">
                <a:moveTo>
                  <a:pt x="0" y="0"/>
                </a:moveTo>
                <a:lnTo>
                  <a:pt x="8901994" y="0"/>
                </a:lnTo>
                <a:lnTo>
                  <a:pt x="8901994" y="10457555"/>
                </a:lnTo>
                <a:lnTo>
                  <a:pt x="0" y="10457555"/>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19620" y="2247552"/>
            <a:ext cx="6676153" cy="2026689"/>
          </a:xfrm>
          <a:custGeom>
            <a:avLst/>
            <a:gdLst/>
            <a:ahLst/>
            <a:cxnLst/>
            <a:rect l="l" t="t" r="r" b="b"/>
            <a:pathLst>
              <a:path w="6676153" h="2026689">
                <a:moveTo>
                  <a:pt x="0" y="0"/>
                </a:moveTo>
                <a:lnTo>
                  <a:pt x="6676153" y="0"/>
                </a:lnTo>
                <a:lnTo>
                  <a:pt x="6676153" y="2026690"/>
                </a:lnTo>
                <a:lnTo>
                  <a:pt x="0" y="2026690"/>
                </a:lnTo>
                <a:lnTo>
                  <a:pt x="0" y="0"/>
                </a:lnTo>
                <a:close/>
              </a:path>
            </a:pathLst>
          </a:custGeom>
          <a:blipFill>
            <a:blip r:embed="rId4"/>
            <a:stretch>
              <a:fillRect/>
            </a:stretch>
          </a:blipFill>
        </p:spPr>
      </p:sp>
      <p:grpSp>
        <p:nvGrpSpPr>
          <p:cNvPr id="5" name="Group 5"/>
          <p:cNvGrpSpPr/>
          <p:nvPr/>
        </p:nvGrpSpPr>
        <p:grpSpPr>
          <a:xfrm>
            <a:off x="9525" y="9564357"/>
            <a:ext cx="19430051" cy="585913"/>
            <a:chOff x="0" y="0"/>
            <a:chExt cx="25906735" cy="781217"/>
          </a:xfrm>
        </p:grpSpPr>
        <p:grpSp>
          <p:nvGrpSpPr>
            <p:cNvPr id="6" name="Group 6"/>
            <p:cNvGrpSpPr/>
            <p:nvPr/>
          </p:nvGrpSpPr>
          <p:grpSpPr>
            <a:xfrm>
              <a:off x="0" y="0"/>
              <a:ext cx="25906735" cy="781217"/>
              <a:chOff x="0" y="0"/>
              <a:chExt cx="4576633" cy="138008"/>
            </a:xfrm>
          </p:grpSpPr>
          <p:sp>
            <p:nvSpPr>
              <p:cNvPr id="7" name="Freeform 7"/>
              <p:cNvSpPr/>
              <p:nvPr/>
            </p:nvSpPr>
            <p:spPr>
              <a:xfrm>
                <a:off x="0" y="0"/>
                <a:ext cx="4576633" cy="138008"/>
              </a:xfrm>
              <a:custGeom>
                <a:avLst/>
                <a:gdLst/>
                <a:ahLst/>
                <a:cxnLst/>
                <a:rect l="l" t="t" r="r" b="b"/>
                <a:pathLst>
                  <a:path w="4576633" h="138008">
                    <a:moveTo>
                      <a:pt x="0" y="0"/>
                    </a:moveTo>
                    <a:lnTo>
                      <a:pt x="4576633" y="0"/>
                    </a:lnTo>
                    <a:lnTo>
                      <a:pt x="4576633" y="138008"/>
                    </a:lnTo>
                    <a:lnTo>
                      <a:pt x="0" y="138008"/>
                    </a:lnTo>
                    <a:close/>
                  </a:path>
                </a:pathLst>
              </a:custGeom>
              <a:solidFill>
                <a:srgbClr val="FFFFFF"/>
              </a:solidFill>
            </p:spPr>
          </p:sp>
          <p:sp>
            <p:nvSpPr>
              <p:cNvPr id="8" name="TextBox 8"/>
              <p:cNvSpPr txBox="1"/>
              <p:nvPr/>
            </p:nvSpPr>
            <p:spPr>
              <a:xfrm>
                <a:off x="0" y="-38100"/>
                <a:ext cx="4576633" cy="17610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21650" y="-9293"/>
              <a:ext cx="24239128" cy="714079"/>
            </a:xfrm>
            <a:prstGeom prst="rect">
              <a:avLst/>
            </a:prstGeom>
          </p:spPr>
          <p:txBody>
            <a:bodyPr lIns="0" tIns="0" rIns="0" bIns="0" rtlCol="0" anchor="t">
              <a:spAutoFit/>
            </a:bodyPr>
            <a:lstStyle/>
            <a:p>
              <a:pPr marL="0" lvl="0" indent="0" algn="l">
                <a:lnSpc>
                  <a:spcPts val="4696"/>
                </a:lnSpc>
                <a:spcBef>
                  <a:spcPct val="0"/>
                </a:spcBef>
              </a:pPr>
              <a:r>
                <a:rPr lang="en-US" sz="3130" b="1">
                  <a:solidFill>
                    <a:srgbClr val="000000"/>
                  </a:solidFill>
                  <a:latin typeface="Rasputin Bold"/>
                  <a:ea typeface="Rasputin Bold"/>
                  <a:cs typeface="Rasputin Bold"/>
                  <a:sym typeface="Rasputin Bold"/>
                </a:rPr>
                <a:t>Sign Language Translator: Results</a:t>
              </a:r>
            </a:p>
          </p:txBody>
        </p:sp>
      </p:grpSp>
      <p:sp>
        <p:nvSpPr>
          <p:cNvPr id="11" name="TextBox 11"/>
          <p:cNvSpPr txBox="1"/>
          <p:nvPr/>
        </p:nvSpPr>
        <p:spPr>
          <a:xfrm>
            <a:off x="664481" y="357187"/>
            <a:ext cx="9616248" cy="1333500"/>
          </a:xfrm>
          <a:prstGeom prst="rect">
            <a:avLst/>
          </a:prstGeom>
        </p:spPr>
        <p:txBody>
          <a:bodyPr lIns="0" tIns="0" rIns="0" bIns="0" rtlCol="0" anchor="t">
            <a:spAutoFit/>
          </a:bodyPr>
          <a:lstStyle/>
          <a:p>
            <a:pPr algn="l">
              <a:lnSpc>
                <a:spcPts val="10440"/>
              </a:lnSpc>
            </a:pPr>
            <a:r>
              <a:rPr lang="en-US" sz="8700">
                <a:solidFill>
                  <a:srgbClr val="FFFFFF"/>
                </a:solidFill>
                <a:latin typeface="Rasputin"/>
                <a:ea typeface="Rasputin"/>
                <a:cs typeface="Rasputin"/>
                <a:sym typeface="Rasputin"/>
              </a:rPr>
              <a:t>ResNet50</a:t>
            </a:r>
          </a:p>
        </p:txBody>
      </p:sp>
      <p:sp>
        <p:nvSpPr>
          <p:cNvPr id="12" name="TextBox 12"/>
          <p:cNvSpPr txBox="1"/>
          <p:nvPr/>
        </p:nvSpPr>
        <p:spPr>
          <a:xfrm>
            <a:off x="519620" y="4299338"/>
            <a:ext cx="6834227" cy="5173247"/>
          </a:xfrm>
          <a:prstGeom prst="rect">
            <a:avLst/>
          </a:prstGeom>
        </p:spPr>
        <p:txBody>
          <a:bodyPr lIns="0" tIns="0" rIns="0" bIns="0" rtlCol="0" anchor="t">
            <a:spAutoFit/>
          </a:bodyPr>
          <a:lstStyle/>
          <a:p>
            <a:pPr algn="l">
              <a:lnSpc>
                <a:spcPts val="3536"/>
              </a:lnSpc>
            </a:pPr>
            <a:r>
              <a:rPr lang="en-US" sz="2526">
                <a:solidFill>
                  <a:srgbClr val="FCFFFA"/>
                </a:solidFill>
                <a:latin typeface="Rasputin"/>
                <a:ea typeface="Rasputin"/>
                <a:cs typeface="Rasputin"/>
                <a:sym typeface="Rasputin"/>
              </a:rPr>
              <a:t>LIS Dataset</a:t>
            </a:r>
          </a:p>
          <a:p>
            <a:pPr algn="l">
              <a:lnSpc>
                <a:spcPts val="1996"/>
              </a:lnSpc>
            </a:pPr>
            <a:endParaRPr lang="en-US" sz="25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 images feature a clean, uniform black background with no distractions. The hand centered, and isolated, is in clear contrast with the background.</a:t>
            </a:r>
          </a:p>
          <a:p>
            <a:pPr algn="l">
              <a:lnSpc>
                <a:spcPts val="1156"/>
              </a:lnSpc>
            </a:pPr>
            <a:endParaRPr lang="en-US" sz="2226">
              <a:solidFill>
                <a:srgbClr val="FCFFFA"/>
              </a:solidFill>
              <a:latin typeface="Rasputin"/>
              <a:ea typeface="Rasputin"/>
              <a:cs typeface="Rasputin"/>
              <a:sym typeface="Rasputin"/>
            </a:endParaRPr>
          </a:p>
          <a:p>
            <a:pPr algn="l">
              <a:lnSpc>
                <a:spcPts val="3116"/>
              </a:lnSpc>
            </a:pPr>
            <a:r>
              <a:rPr lang="en-US" sz="2226">
                <a:solidFill>
                  <a:srgbClr val="FCFFFA"/>
                </a:solidFill>
                <a:latin typeface="Rasputin"/>
                <a:ea typeface="Rasputin"/>
                <a:cs typeface="Rasputin"/>
                <a:sym typeface="Rasputin"/>
              </a:rPr>
              <a:t>These characteristics simplify the feature extraction process for the model, making it easier to focus on the relevant details of the gesture: the risk of overfitting or confusion is minimized leading to higher accuracy during training, validation, and test.</a:t>
            </a:r>
          </a:p>
          <a:p>
            <a:pPr algn="l">
              <a:lnSpc>
                <a:spcPts val="3116"/>
              </a:lnSpc>
            </a:pPr>
            <a:endParaRPr lang="en-US" sz="2226">
              <a:solidFill>
                <a:srgbClr val="FCFFFA"/>
              </a:solidFill>
              <a:latin typeface="Rasputin"/>
              <a:ea typeface="Rasputin"/>
              <a:cs typeface="Rasputin"/>
              <a:sym typeface="Rasputin"/>
            </a:endParaRPr>
          </a:p>
        </p:txBody>
      </p:sp>
      <p:sp>
        <p:nvSpPr>
          <p:cNvPr id="13" name="TextBox 13"/>
          <p:cNvSpPr txBox="1"/>
          <p:nvPr/>
        </p:nvSpPr>
        <p:spPr>
          <a:xfrm>
            <a:off x="17654252" y="9448690"/>
            <a:ext cx="340677" cy="693421"/>
          </a:xfrm>
          <a:prstGeom prst="rect">
            <a:avLst/>
          </a:prstGeom>
        </p:spPr>
        <p:txBody>
          <a:bodyPr lIns="0" tIns="0" rIns="0" bIns="0" rtlCol="0" anchor="t">
            <a:spAutoFit/>
          </a:bodyPr>
          <a:lstStyle/>
          <a:p>
            <a:pPr algn="ctr">
              <a:lnSpc>
                <a:spcPts val="5699"/>
              </a:lnSpc>
              <a:spcBef>
                <a:spcPct val="0"/>
              </a:spcBef>
            </a:pPr>
            <a:r>
              <a:rPr lang="en-US" sz="3799">
                <a:solidFill>
                  <a:srgbClr val="000000"/>
                </a:solidFill>
                <a:latin typeface="Rasputin"/>
                <a:ea typeface="Rasputin"/>
                <a:cs typeface="Rasputin"/>
                <a:sym typeface="Rasputin"/>
              </a:rPr>
              <a:t>9</a:t>
            </a:r>
          </a:p>
        </p:txBody>
      </p:sp>
      <p:pic>
        <p:nvPicPr>
          <p:cNvPr id="10" name="Picture 9" descr="A table with numbers and percentages&#10;&#10;AI-generated content may be incorrect.">
            <a:extLst>
              <a:ext uri="{FF2B5EF4-FFF2-40B4-BE49-F238E27FC236}">
                <a16:creationId xmlns:a16="http://schemas.microsoft.com/office/drawing/2014/main" id="{76D20A77-A009-3BF0-EC29-5F388FF31145}"/>
              </a:ext>
            </a:extLst>
          </p:cNvPr>
          <p:cNvPicPr>
            <a:picLocks noChangeAspect="1"/>
          </p:cNvPicPr>
          <p:nvPr/>
        </p:nvPicPr>
        <p:blipFill>
          <a:blip r:embed="rId5"/>
          <a:stretch>
            <a:fillRect/>
          </a:stretch>
        </p:blipFill>
        <p:spPr>
          <a:xfrm>
            <a:off x="7501195" y="2240434"/>
            <a:ext cx="10514312" cy="53118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Verde Macchie Basilare Presentazione Semplice</dc:title>
  <cp:revision>116</cp:revision>
  <dcterms:created xsi:type="dcterms:W3CDTF">2006-08-16T00:00:00Z</dcterms:created>
  <dcterms:modified xsi:type="dcterms:W3CDTF">2025-01-21T11:03:07Z</dcterms:modified>
  <dc:identifier>DAGci1Tnmzg</dc:identifier>
</cp:coreProperties>
</file>